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4"/>
  </p:notesMasterIdLst>
  <p:handoutMasterIdLst>
    <p:handoutMasterId r:id="rId25"/>
  </p:handoutMasterIdLst>
  <p:sldIdLst>
    <p:sldId id="337" r:id="rId2"/>
    <p:sldId id="424" r:id="rId3"/>
    <p:sldId id="405" r:id="rId4"/>
    <p:sldId id="407" r:id="rId5"/>
    <p:sldId id="408" r:id="rId6"/>
    <p:sldId id="425" r:id="rId7"/>
    <p:sldId id="426" r:id="rId8"/>
    <p:sldId id="427" r:id="rId9"/>
    <p:sldId id="428" r:id="rId10"/>
    <p:sldId id="436" r:id="rId11"/>
    <p:sldId id="437" r:id="rId12"/>
    <p:sldId id="429" r:id="rId13"/>
    <p:sldId id="438" r:id="rId14"/>
    <p:sldId id="439" r:id="rId15"/>
    <p:sldId id="430" r:id="rId16"/>
    <p:sldId id="431" r:id="rId17"/>
    <p:sldId id="432" r:id="rId18"/>
    <p:sldId id="433" r:id="rId19"/>
    <p:sldId id="434" r:id="rId20"/>
    <p:sldId id="435" r:id="rId21"/>
    <p:sldId id="406" r:id="rId22"/>
    <p:sldId id="305" r:id="rId23"/>
  </p:sldIdLst>
  <p:sldSz cx="9144000" cy="6858000" type="screen4x3"/>
  <p:notesSz cx="6858000" cy="9144000"/>
  <p:defaultTextStyle>
    <a:defPPr>
      <a:defRPr lang="en-US"/>
    </a:defPPr>
    <a:lvl1pPr marL="0" algn="l" defTabSz="914378" rtl="0" eaLnBrk="1" latinLnBrk="0" hangingPunct="1">
      <a:defRPr sz="1800" kern="1200">
        <a:solidFill>
          <a:schemeClr val="tx1"/>
        </a:solidFill>
        <a:latin typeface="+mn-lt"/>
        <a:ea typeface="+mn-ea"/>
        <a:cs typeface="+mn-cs"/>
      </a:defRPr>
    </a:lvl1pPr>
    <a:lvl2pPr marL="457189" algn="l" defTabSz="914378" rtl="0" eaLnBrk="1" latinLnBrk="0" hangingPunct="1">
      <a:defRPr sz="1800" kern="1200">
        <a:solidFill>
          <a:schemeClr val="tx1"/>
        </a:solidFill>
        <a:latin typeface="+mn-lt"/>
        <a:ea typeface="+mn-ea"/>
        <a:cs typeface="+mn-cs"/>
      </a:defRPr>
    </a:lvl2pPr>
    <a:lvl3pPr marL="914378" algn="l" defTabSz="914378" rtl="0" eaLnBrk="1" latinLnBrk="0" hangingPunct="1">
      <a:defRPr sz="1800" kern="1200">
        <a:solidFill>
          <a:schemeClr val="tx1"/>
        </a:solidFill>
        <a:latin typeface="+mn-lt"/>
        <a:ea typeface="+mn-ea"/>
        <a:cs typeface="+mn-cs"/>
      </a:defRPr>
    </a:lvl3pPr>
    <a:lvl4pPr marL="1371566" algn="l" defTabSz="914378" rtl="0" eaLnBrk="1" latinLnBrk="0" hangingPunct="1">
      <a:defRPr sz="1800" kern="1200">
        <a:solidFill>
          <a:schemeClr val="tx1"/>
        </a:solidFill>
        <a:latin typeface="+mn-lt"/>
        <a:ea typeface="+mn-ea"/>
        <a:cs typeface="+mn-cs"/>
      </a:defRPr>
    </a:lvl4pPr>
    <a:lvl5pPr marL="1828754" algn="l" defTabSz="914378" rtl="0" eaLnBrk="1" latinLnBrk="0" hangingPunct="1">
      <a:defRPr sz="1800" kern="1200">
        <a:solidFill>
          <a:schemeClr val="tx1"/>
        </a:solidFill>
        <a:latin typeface="+mn-lt"/>
        <a:ea typeface="+mn-ea"/>
        <a:cs typeface="+mn-cs"/>
      </a:defRPr>
    </a:lvl5pPr>
    <a:lvl6pPr marL="2285943" algn="l" defTabSz="914378" rtl="0" eaLnBrk="1" latinLnBrk="0" hangingPunct="1">
      <a:defRPr sz="1800" kern="1200">
        <a:solidFill>
          <a:schemeClr val="tx1"/>
        </a:solidFill>
        <a:latin typeface="+mn-lt"/>
        <a:ea typeface="+mn-ea"/>
        <a:cs typeface="+mn-cs"/>
      </a:defRPr>
    </a:lvl6pPr>
    <a:lvl7pPr marL="2743132" algn="l" defTabSz="914378" rtl="0" eaLnBrk="1" latinLnBrk="0" hangingPunct="1">
      <a:defRPr sz="1800" kern="1200">
        <a:solidFill>
          <a:schemeClr val="tx1"/>
        </a:solidFill>
        <a:latin typeface="+mn-lt"/>
        <a:ea typeface="+mn-ea"/>
        <a:cs typeface="+mn-cs"/>
      </a:defRPr>
    </a:lvl7pPr>
    <a:lvl8pPr marL="3200320" algn="l" defTabSz="914378" rtl="0" eaLnBrk="1" latinLnBrk="0" hangingPunct="1">
      <a:defRPr sz="1800" kern="1200">
        <a:solidFill>
          <a:schemeClr val="tx1"/>
        </a:solidFill>
        <a:latin typeface="+mn-lt"/>
        <a:ea typeface="+mn-ea"/>
        <a:cs typeface="+mn-cs"/>
      </a:defRPr>
    </a:lvl8pPr>
    <a:lvl9pPr marL="3657509" algn="l" defTabSz="914378"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userDrawn="1">
          <p15:clr>
            <a:srgbClr val="A4A3A4"/>
          </p15:clr>
        </p15:guide>
        <p15:guide id="2"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8BCA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79"/>
    <p:restoredTop sz="86259"/>
  </p:normalViewPr>
  <p:slideViewPr>
    <p:cSldViewPr>
      <p:cViewPr>
        <p:scale>
          <a:sx n="81" d="100"/>
          <a:sy n="81" d="100"/>
        </p:scale>
        <p:origin x="1528" y="776"/>
      </p:cViewPr>
      <p:guideLst>
        <p:guide orient="horz" pos="2880"/>
        <p:guide pos="2160"/>
      </p:guideLst>
    </p:cSldViewPr>
  </p:slideViewPr>
  <p:outlineViewPr>
    <p:cViewPr>
      <p:scale>
        <a:sx n="33" d="100"/>
        <a:sy n="33" d="100"/>
      </p:scale>
      <p:origin x="0" y="0"/>
    </p:cViewPr>
  </p:outlineViewPr>
  <p:notesTextViewPr>
    <p:cViewPr>
      <p:scale>
        <a:sx n="215" d="100"/>
        <a:sy n="215" d="100"/>
      </p:scale>
      <p:origin x="0" y="0"/>
    </p:cViewPr>
  </p:notesTextViewPr>
  <p:sorterViewPr>
    <p:cViewPr>
      <p:scale>
        <a:sx n="80" d="100"/>
        <a:sy n="80" d="100"/>
      </p:scale>
      <p:origin x="0" y="0"/>
    </p:cViewPr>
  </p:sorterViewPr>
  <p:notesViewPr>
    <p:cSldViewPr>
      <p:cViewPr varScale="1">
        <p:scale>
          <a:sx n="84" d="100"/>
          <a:sy n="84" d="100"/>
        </p:scale>
        <p:origin x="3960" y="20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51D8710-DE32-EA4E-BFBB-96DBC81CD424}"/>
              </a:ext>
            </a:extLst>
          </p:cNvPr>
          <p:cNvSpPr>
            <a:spLocks noGrp="1"/>
          </p:cNvSpPr>
          <p:nvPr>
            <p:ph type="hdr" sz="quarter"/>
          </p:nvPr>
        </p:nvSpPr>
        <p:spPr>
          <a:xfrm>
            <a:off x="0" y="0"/>
            <a:ext cx="2971800" cy="459317"/>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F4EEBAFA-E345-B34F-94FD-6910E9D77E65}"/>
              </a:ext>
            </a:extLst>
          </p:cNvPr>
          <p:cNvSpPr>
            <a:spLocks noGrp="1"/>
          </p:cNvSpPr>
          <p:nvPr>
            <p:ph type="dt" sz="quarter" idx="1"/>
          </p:nvPr>
        </p:nvSpPr>
        <p:spPr>
          <a:xfrm>
            <a:off x="3885010" y="0"/>
            <a:ext cx="2971800" cy="459317"/>
          </a:xfrm>
          <a:prstGeom prst="rect">
            <a:avLst/>
          </a:prstGeom>
        </p:spPr>
        <p:txBody>
          <a:bodyPr vert="horz" lIns="91440" tIns="45720" rIns="91440" bIns="45720" rtlCol="0"/>
          <a:lstStyle>
            <a:lvl1pPr algn="r">
              <a:defRPr sz="1200"/>
            </a:lvl1pPr>
          </a:lstStyle>
          <a:p>
            <a:fld id="{6DC154C4-89C2-D843-8A4F-028CFA29D4D2}" type="datetimeFigureOut">
              <a:rPr lang="en-US" smtClean="0"/>
              <a:t>3/22/23</a:t>
            </a:fld>
            <a:endParaRPr lang="en-US"/>
          </a:p>
        </p:txBody>
      </p:sp>
      <p:sp>
        <p:nvSpPr>
          <p:cNvPr id="4" name="Footer Placeholder 3">
            <a:extLst>
              <a:ext uri="{FF2B5EF4-FFF2-40B4-BE49-F238E27FC236}">
                <a16:creationId xmlns:a16="http://schemas.microsoft.com/office/drawing/2014/main" id="{9CC2E558-1F35-9043-9E8E-8198E7551EB4}"/>
              </a:ext>
            </a:extLst>
          </p:cNvPr>
          <p:cNvSpPr>
            <a:spLocks noGrp="1"/>
          </p:cNvSpPr>
          <p:nvPr>
            <p:ph type="ftr" sz="quarter" idx="2"/>
          </p:nvPr>
        </p:nvSpPr>
        <p:spPr>
          <a:xfrm>
            <a:off x="0" y="8684686"/>
            <a:ext cx="2971800" cy="459316"/>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7C186C9B-97B7-E541-ABEB-0AE0891EA254}"/>
              </a:ext>
            </a:extLst>
          </p:cNvPr>
          <p:cNvSpPr>
            <a:spLocks noGrp="1"/>
          </p:cNvSpPr>
          <p:nvPr>
            <p:ph type="sldNum" sz="quarter" idx="3"/>
          </p:nvPr>
        </p:nvSpPr>
        <p:spPr>
          <a:xfrm>
            <a:off x="3885010" y="8684686"/>
            <a:ext cx="2971800" cy="459316"/>
          </a:xfrm>
          <a:prstGeom prst="rect">
            <a:avLst/>
          </a:prstGeom>
        </p:spPr>
        <p:txBody>
          <a:bodyPr vert="horz" lIns="91440" tIns="45720" rIns="91440" bIns="45720" rtlCol="0" anchor="b"/>
          <a:lstStyle>
            <a:lvl1pPr algn="r">
              <a:defRPr sz="1200"/>
            </a:lvl1pPr>
          </a:lstStyle>
          <a:p>
            <a:fld id="{AA5EC6F6-CE74-5543-978E-5370A55EADB1}" type="slidenum">
              <a:rPr lang="en-US" smtClean="0"/>
              <a:t>‹#›</a:t>
            </a:fld>
            <a:endParaRPr lang="en-US"/>
          </a:p>
        </p:txBody>
      </p:sp>
    </p:spTree>
    <p:extLst>
      <p:ext uri="{BB962C8B-B14F-4D97-AF65-F5344CB8AC3E}">
        <p14:creationId xmlns:p14="http://schemas.microsoft.com/office/powerpoint/2010/main" val="1318260995"/>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9317"/>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5010" y="0"/>
            <a:ext cx="2971800" cy="459317"/>
          </a:xfrm>
          <a:prstGeom prst="rect">
            <a:avLst/>
          </a:prstGeom>
        </p:spPr>
        <p:txBody>
          <a:bodyPr vert="horz" lIns="91440" tIns="45720" rIns="91440" bIns="45720" rtlCol="0"/>
          <a:lstStyle>
            <a:lvl1pPr algn="r">
              <a:defRPr sz="1200"/>
            </a:lvl1pPr>
          </a:lstStyle>
          <a:p>
            <a:fld id="{01B74306-20CC-5240-8663-96E08298E40B}" type="datetimeFigureOut">
              <a:rPr lang="en-US" smtClean="0"/>
              <a:t>3/22/23</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3"/>
            <a:ext cx="5486400" cy="3600449"/>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4686"/>
            <a:ext cx="2971800" cy="459316"/>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5010" y="8684686"/>
            <a:ext cx="2971800" cy="459316"/>
          </a:xfrm>
          <a:prstGeom prst="rect">
            <a:avLst/>
          </a:prstGeom>
        </p:spPr>
        <p:txBody>
          <a:bodyPr vert="horz" lIns="91440" tIns="45720" rIns="91440" bIns="45720" rtlCol="0" anchor="b"/>
          <a:lstStyle>
            <a:lvl1pPr algn="r">
              <a:defRPr sz="1200"/>
            </a:lvl1pPr>
          </a:lstStyle>
          <a:p>
            <a:fld id="{22BF1269-BBA7-5F4E-9AA9-E6399F4E46AC}" type="slidenum">
              <a:rPr lang="en-US" smtClean="0"/>
              <a:t>‹#›</a:t>
            </a:fld>
            <a:endParaRPr lang="en-US"/>
          </a:p>
        </p:txBody>
      </p:sp>
    </p:spTree>
    <p:extLst>
      <p:ext uri="{BB962C8B-B14F-4D97-AF65-F5344CB8AC3E}">
        <p14:creationId xmlns:p14="http://schemas.microsoft.com/office/powerpoint/2010/main" val="418919488"/>
      </p:ext>
    </p:extLst>
  </p:cSld>
  <p:clrMap bg1="lt1" tx1="dk1" bg2="lt2" tx2="dk2" accent1="accent1" accent2="accent2" accent3="accent3" accent4="accent4" accent5="accent5" accent6="accent6" hlink="hlink" folHlink="folHlink"/>
  <p:hf hdr="0" dt="0"/>
  <p:notesStyle>
    <a:lvl1pPr marL="0" algn="l" defTabSz="914378" rtl="0" eaLnBrk="1" latinLnBrk="0" hangingPunct="1">
      <a:defRPr sz="1200" kern="1200">
        <a:solidFill>
          <a:schemeClr val="tx1"/>
        </a:solidFill>
        <a:latin typeface="+mn-lt"/>
        <a:ea typeface="+mn-ea"/>
        <a:cs typeface="+mn-cs"/>
      </a:defRPr>
    </a:lvl1pPr>
    <a:lvl2pPr marL="457189" algn="l" defTabSz="914378" rtl="0" eaLnBrk="1" latinLnBrk="0" hangingPunct="1">
      <a:defRPr sz="1200" kern="1200">
        <a:solidFill>
          <a:schemeClr val="tx1"/>
        </a:solidFill>
        <a:latin typeface="+mn-lt"/>
        <a:ea typeface="+mn-ea"/>
        <a:cs typeface="+mn-cs"/>
      </a:defRPr>
    </a:lvl2pPr>
    <a:lvl3pPr marL="914378" algn="l" defTabSz="914378" rtl="0" eaLnBrk="1" latinLnBrk="0" hangingPunct="1">
      <a:defRPr sz="1200" kern="1200">
        <a:solidFill>
          <a:schemeClr val="tx1"/>
        </a:solidFill>
        <a:latin typeface="+mn-lt"/>
        <a:ea typeface="+mn-ea"/>
        <a:cs typeface="+mn-cs"/>
      </a:defRPr>
    </a:lvl3pPr>
    <a:lvl4pPr marL="1371566" algn="l" defTabSz="914378" rtl="0" eaLnBrk="1" latinLnBrk="0" hangingPunct="1">
      <a:defRPr sz="1200" kern="1200">
        <a:solidFill>
          <a:schemeClr val="tx1"/>
        </a:solidFill>
        <a:latin typeface="+mn-lt"/>
        <a:ea typeface="+mn-ea"/>
        <a:cs typeface="+mn-cs"/>
      </a:defRPr>
    </a:lvl4pPr>
    <a:lvl5pPr marL="1828754" algn="l" defTabSz="914378" rtl="0" eaLnBrk="1" latinLnBrk="0" hangingPunct="1">
      <a:defRPr sz="1200" kern="1200">
        <a:solidFill>
          <a:schemeClr val="tx1"/>
        </a:solidFill>
        <a:latin typeface="+mn-lt"/>
        <a:ea typeface="+mn-ea"/>
        <a:cs typeface="+mn-cs"/>
      </a:defRPr>
    </a:lvl5pPr>
    <a:lvl6pPr marL="2285943" algn="l" defTabSz="914378" rtl="0" eaLnBrk="1" latinLnBrk="0" hangingPunct="1">
      <a:defRPr sz="1200" kern="1200">
        <a:solidFill>
          <a:schemeClr val="tx1"/>
        </a:solidFill>
        <a:latin typeface="+mn-lt"/>
        <a:ea typeface="+mn-ea"/>
        <a:cs typeface="+mn-cs"/>
      </a:defRPr>
    </a:lvl6pPr>
    <a:lvl7pPr marL="2743132" algn="l" defTabSz="914378" rtl="0" eaLnBrk="1" latinLnBrk="0" hangingPunct="1">
      <a:defRPr sz="1200" kern="1200">
        <a:solidFill>
          <a:schemeClr val="tx1"/>
        </a:solidFill>
        <a:latin typeface="+mn-lt"/>
        <a:ea typeface="+mn-ea"/>
        <a:cs typeface="+mn-cs"/>
      </a:defRPr>
    </a:lvl7pPr>
    <a:lvl8pPr marL="3200320" algn="l" defTabSz="914378" rtl="0" eaLnBrk="1" latinLnBrk="0" hangingPunct="1">
      <a:defRPr sz="1200" kern="1200">
        <a:solidFill>
          <a:schemeClr val="tx1"/>
        </a:solidFill>
        <a:latin typeface="+mn-lt"/>
        <a:ea typeface="+mn-ea"/>
        <a:cs typeface="+mn-cs"/>
      </a:defRPr>
    </a:lvl8pPr>
    <a:lvl9pPr marL="3657509" algn="l" defTabSz="914378"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800" dirty="0">
              <a:latin typeface="+mn-lt"/>
            </a:endParaRPr>
          </a:p>
          <a:p>
            <a:pPr marL="0" marR="0" lvl="0" indent="0" algn="l" defTabSz="914378" rtl="0" eaLnBrk="1" fontAlgn="auto" latinLnBrk="0" hangingPunct="1">
              <a:lnSpc>
                <a:spcPct val="100000"/>
              </a:lnSpc>
              <a:spcBef>
                <a:spcPts val="0"/>
              </a:spcBef>
              <a:spcAft>
                <a:spcPts val="0"/>
              </a:spcAft>
              <a:buClrTx/>
              <a:buSzTx/>
              <a:buFontTx/>
              <a:buNone/>
              <a:tabLst/>
              <a:defRPr/>
            </a:pPr>
            <a:r>
              <a:rPr lang="en-US" sz="800" dirty="0">
                <a:latin typeface="+mn-lt"/>
              </a:rPr>
              <a:t>Deep learning has been very popular in recent times almost in all areas of science and engineering. </a:t>
            </a:r>
            <a:r>
              <a:rPr lang="en-US" sz="800" i="0" u="none" dirty="0">
                <a:latin typeface="+mn-lt"/>
              </a:rPr>
              <a:t>But the interpretability of these DL models has been a vital issue because the internal behavior of these models is still unknown. </a:t>
            </a:r>
            <a:r>
              <a:rPr lang="en-US" sz="800" dirty="0">
                <a:latin typeface="+mn-lt"/>
              </a:rPr>
              <a:t>	</a:t>
            </a:r>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22BF1269-BBA7-5F4E-9AA9-E6399F4E46AC}" type="slidenum">
              <a:rPr lang="en-US" smtClean="0"/>
              <a:t>1</a:t>
            </a:fld>
            <a:endParaRPr lang="en-US"/>
          </a:p>
        </p:txBody>
      </p:sp>
    </p:spTree>
    <p:extLst>
      <p:ext uri="{BB962C8B-B14F-4D97-AF65-F5344CB8AC3E}">
        <p14:creationId xmlns:p14="http://schemas.microsoft.com/office/powerpoint/2010/main" val="31802633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00" dirty="0">
                <a:solidFill>
                  <a:srgbClr val="FFFF00"/>
                </a:solidFill>
              </a:rPr>
              <a:t>This (zero out) procedure guarantees that the corresponding input feature map to the next convolutional layer is always zero.</a:t>
            </a:r>
          </a:p>
          <a:p>
            <a:r>
              <a:rPr lang="en-US" sz="800" dirty="0">
                <a:solidFill>
                  <a:srgbClr val="FFFF00"/>
                </a:solidFill>
              </a:rPr>
              <a:t>This validation is done on each sample separately and then averaged over all samples.</a:t>
            </a:r>
          </a:p>
          <a:p>
            <a:endParaRPr lang="en-US" sz="800" dirty="0"/>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22BF1269-BBA7-5F4E-9AA9-E6399F4E46AC}" type="slidenum">
              <a:rPr lang="en-US" smtClean="0"/>
              <a:t>14</a:t>
            </a:fld>
            <a:endParaRPr lang="en-US"/>
          </a:p>
        </p:txBody>
      </p:sp>
    </p:spTree>
    <p:extLst>
      <p:ext uri="{BB962C8B-B14F-4D97-AF65-F5344CB8AC3E}">
        <p14:creationId xmlns:p14="http://schemas.microsoft.com/office/powerpoint/2010/main" val="9891496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lphaLcParenR"/>
            </a:pPr>
            <a:r>
              <a:rPr lang="en-US" sz="800" dirty="0"/>
              <a:t>gradually pruning the top 100 salient filters achieves up to 30% drop in the incorrect class confidence score while pruning random filters yields only about 7% decrease. We also note that pruning the least salient filters does not produce any effect on the incorrect class confidence.</a:t>
            </a:r>
          </a:p>
          <a:p>
            <a:pPr marL="228600" indent="-228600">
              <a:buAutoNum type="alphaLcParenR"/>
            </a:pPr>
            <a:r>
              <a:rPr lang="en-US" sz="800" dirty="0"/>
              <a:t>the highest true class confidence gain occurs when we prune around 20 most salient filters. Pruning enough salient filters eventually leads to a gradual decrease in the true class confidence.</a:t>
            </a:r>
          </a:p>
          <a:p>
            <a:pPr marL="228600" indent="-228600">
              <a:buAutoNum type="alphaLcParenR"/>
            </a:pPr>
            <a:r>
              <a:rPr lang="en-US" sz="800" dirty="0"/>
              <a:t>pruning around 30 most salient filters results in the best correct classification rate of 12%. (my comments: For other cases, the trends have similarity. So, it means lots of unnecessary params are already there and doing the worse rather than the better)</a:t>
            </a:r>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22BF1269-BBA7-5F4E-9AA9-E6399F4E46AC}" type="slidenum">
              <a:rPr lang="en-US" smtClean="0"/>
              <a:t>15</a:t>
            </a:fld>
            <a:endParaRPr lang="en-US"/>
          </a:p>
        </p:txBody>
      </p:sp>
    </p:spTree>
    <p:extLst>
      <p:ext uri="{BB962C8B-B14F-4D97-AF65-F5344CB8AC3E}">
        <p14:creationId xmlns:p14="http://schemas.microsoft.com/office/powerpoint/2010/main" val="32598799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22BF1269-BBA7-5F4E-9AA9-E6399F4E46AC}" type="slidenum">
              <a:rPr lang="en-US" smtClean="0"/>
              <a:t>16</a:t>
            </a:fld>
            <a:endParaRPr lang="en-US"/>
          </a:p>
        </p:txBody>
      </p:sp>
    </p:spTree>
    <p:extLst>
      <p:ext uri="{BB962C8B-B14F-4D97-AF65-F5344CB8AC3E}">
        <p14:creationId xmlns:p14="http://schemas.microsoft.com/office/powerpoint/2010/main" val="36997089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00" dirty="0"/>
              <a:t>The top row images share basic image attributes such as color, histogram. (found based on early layer filters)</a:t>
            </a:r>
          </a:p>
          <a:p>
            <a:r>
              <a:rPr lang="en-US" sz="800" dirty="0"/>
              <a:t>The bottom row images share more abstract similarities.</a:t>
            </a:r>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22BF1269-BBA7-5F4E-9AA9-E6399F4E46AC}" type="slidenum">
              <a:rPr lang="en-US" smtClean="0"/>
              <a:t>17</a:t>
            </a:fld>
            <a:endParaRPr lang="en-US"/>
          </a:p>
        </p:txBody>
      </p:sp>
    </p:spTree>
    <p:extLst>
      <p:ext uri="{BB962C8B-B14F-4D97-AF65-F5344CB8AC3E}">
        <p14:creationId xmlns:p14="http://schemas.microsoft.com/office/powerpoint/2010/main" val="37221667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800" dirty="0"/>
              <a:t>We evaluate the effect of fine-tuning on each of these images (</a:t>
            </a:r>
            <a:r>
              <a:rPr lang="en-US" sz="800" dirty="0" err="1"/>
              <a:t>ImgNet</a:t>
            </a:r>
            <a:r>
              <a:rPr lang="en-US" sz="800" dirty="0"/>
              <a:t> </a:t>
            </a:r>
            <a:r>
              <a:rPr lang="en-US" sz="800" dirty="0" err="1"/>
              <a:t>val</a:t>
            </a:r>
            <a:r>
              <a:rPr lang="en-US" sz="800" dirty="0"/>
              <a:t> set) independently and find the corresponding nearest neighbors from a holdout ImageNet-v2 test set where we limit the search scope exclusively to misclassified images too.</a:t>
            </a:r>
          </a:p>
          <a:p>
            <a:pPr marL="171450" indent="-171450">
              <a:buFont typeface="Arial" panose="020B0604020202020204" pitchFamily="34" charset="0"/>
              <a:buChar char="•"/>
            </a:pPr>
            <a:r>
              <a:rPr lang="en-US" sz="800" dirty="0"/>
              <a:t>Panel a: we see that updating 150 most salient filters (∼0.6% of total filters) is enough to achieve the same percentage of corrections as updating the entire network.</a:t>
            </a:r>
          </a:p>
          <a:p>
            <a:pPr marL="171450" indent="-171450">
              <a:buFont typeface="Arial" panose="020B0604020202020204" pitchFamily="34" charset="0"/>
              <a:buChar char="•"/>
            </a:pPr>
            <a:r>
              <a:rPr lang="en-US" sz="800" dirty="0"/>
              <a:t>Panel b and c: track model predictions and true class confidence scores among the 10 nearest neighbors of each sample. The nearest neighbors found using our method are the images that are wrong for similar reasons and that they can be corrected altogether by only updating the salient filters on a single image.</a:t>
            </a:r>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22BF1269-BBA7-5F4E-9AA9-E6399F4E46AC}" type="slidenum">
              <a:rPr lang="en-US" smtClean="0"/>
              <a:t>18</a:t>
            </a:fld>
            <a:endParaRPr lang="en-US"/>
          </a:p>
        </p:txBody>
      </p:sp>
    </p:spTree>
    <p:extLst>
      <p:ext uri="{BB962C8B-B14F-4D97-AF65-F5344CB8AC3E}">
        <p14:creationId xmlns:p14="http://schemas.microsoft.com/office/powerpoint/2010/main" val="20144045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00" dirty="0"/>
              <a:t>Visualizing Input Features Which Trigger Filter Malfunctions</a:t>
            </a:r>
          </a:p>
          <a:p>
            <a:r>
              <a:rPr lang="en-US" sz="800" dirty="0"/>
              <a:t>Panel b: identify filters (10) most responsible for misclassification and visualize parts of the image that drive the high saliency values for those filters.</a:t>
            </a:r>
          </a:p>
          <a:p>
            <a:endParaRPr lang="en-US" sz="800" dirty="0"/>
          </a:p>
          <a:p>
            <a:r>
              <a:rPr lang="en-US" sz="800" dirty="0"/>
              <a:t>we pasted it from this image onto other great white shark images (see Appendix A) and observed that this drives the probability of “killer whale” up for 39 out of 40 examples of great white sharks from the ImageNet validation set</a:t>
            </a:r>
          </a:p>
          <a:p>
            <a:endParaRPr lang="en-US" sz="800" dirty="0"/>
          </a:p>
          <a:p>
            <a:r>
              <a:rPr lang="en-US" sz="800" dirty="0"/>
              <a:t>Possible reasons for the erroneous behavior of the model: a) a non-target object in the image. b) spurious correlations made out of background structures or other objects as found from the training examples in the dataset. </a:t>
            </a:r>
          </a:p>
          <a:p>
            <a:endParaRPr lang="en-US" sz="800" dirty="0"/>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22BF1269-BBA7-5F4E-9AA9-E6399F4E46AC}" type="slidenum">
              <a:rPr lang="en-US" smtClean="0"/>
              <a:t>19</a:t>
            </a:fld>
            <a:endParaRPr lang="en-US"/>
          </a:p>
        </p:txBody>
      </p:sp>
    </p:spTree>
    <p:extLst>
      <p:ext uri="{BB962C8B-B14F-4D97-AF65-F5344CB8AC3E}">
        <p14:creationId xmlns:p14="http://schemas.microsoft.com/office/powerpoint/2010/main" val="14478048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78" rtl="0" eaLnBrk="1" fontAlgn="auto" latinLnBrk="0" hangingPunct="1">
              <a:lnSpc>
                <a:spcPct val="100000"/>
              </a:lnSpc>
              <a:spcBef>
                <a:spcPts val="0"/>
              </a:spcBef>
              <a:spcAft>
                <a:spcPts val="0"/>
              </a:spcAft>
              <a:buClrTx/>
              <a:buSzTx/>
              <a:buFontTx/>
              <a:buNone/>
              <a:tabLst/>
              <a:defRPr/>
            </a:pPr>
            <a:r>
              <a:rPr lang="en-US" sz="800" dirty="0">
                <a:solidFill>
                  <a:srgbClr val="FFFF00"/>
                </a:solidFill>
              </a:rPr>
              <a:t>This framework is for finding the exact filters which are responsible for faulty predictions and studying the interactions between these filters and images. This direction yields an interpretable understanding of model behaviors.</a:t>
            </a:r>
          </a:p>
          <a:p>
            <a:endParaRPr lang="en-US" sz="800" dirty="0"/>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22BF1269-BBA7-5F4E-9AA9-E6399F4E46AC}" type="slidenum">
              <a:rPr lang="en-US" smtClean="0"/>
              <a:t>21</a:t>
            </a:fld>
            <a:endParaRPr lang="en-US"/>
          </a:p>
        </p:txBody>
      </p:sp>
    </p:spTree>
    <p:extLst>
      <p:ext uri="{BB962C8B-B14F-4D97-AF65-F5344CB8AC3E}">
        <p14:creationId xmlns:p14="http://schemas.microsoft.com/office/powerpoint/2010/main" val="30320528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00" dirty="0"/>
              <a:t>Thanks for your patience. At this point, I would like to take any questions you may have in your mind. </a:t>
            </a:r>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22BF1269-BBA7-5F4E-9AA9-E6399F4E46AC}" type="slidenum">
              <a:rPr lang="en-US" smtClean="0"/>
              <a:t>22</a:t>
            </a:fld>
            <a:endParaRPr lang="en-US"/>
          </a:p>
        </p:txBody>
      </p:sp>
    </p:spTree>
    <p:extLst>
      <p:ext uri="{BB962C8B-B14F-4D97-AF65-F5344CB8AC3E}">
        <p14:creationId xmlns:p14="http://schemas.microsoft.com/office/powerpoint/2010/main" val="38207395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800" dirty="0"/>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22BF1269-BBA7-5F4E-9AA9-E6399F4E46AC}" type="slidenum">
              <a:rPr lang="en-US" smtClean="0"/>
              <a:t>2</a:t>
            </a:fld>
            <a:endParaRPr lang="en-US"/>
          </a:p>
        </p:txBody>
      </p:sp>
    </p:spTree>
    <p:extLst>
      <p:ext uri="{BB962C8B-B14F-4D97-AF65-F5344CB8AC3E}">
        <p14:creationId xmlns:p14="http://schemas.microsoft.com/office/powerpoint/2010/main" val="7717486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800" dirty="0"/>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22BF1269-BBA7-5F4E-9AA9-E6399F4E46AC}" type="slidenum">
              <a:rPr lang="en-US" smtClean="0"/>
              <a:t>3</a:t>
            </a:fld>
            <a:endParaRPr lang="en-US"/>
          </a:p>
        </p:txBody>
      </p:sp>
    </p:spTree>
    <p:extLst>
      <p:ext uri="{BB962C8B-B14F-4D97-AF65-F5344CB8AC3E}">
        <p14:creationId xmlns:p14="http://schemas.microsoft.com/office/powerpoint/2010/main" val="24724613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00" dirty="0">
                <a:solidFill>
                  <a:schemeClr val="bg1"/>
                </a:solidFill>
              </a:rPr>
              <a:t>Diagnosis is particularly crucial for understanding the flaws and limitations of models. However, traditional saliency maps are not useful for diagnosing undesirable model behaviors as they do not necessarily identify areas (in model space) that specifically cause bad performance.</a:t>
            </a:r>
            <a:endParaRPr lang="en-US" sz="800" dirty="0"/>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22BF1269-BBA7-5F4E-9AA9-E6399F4E46AC}" type="slidenum">
              <a:rPr lang="en-US" smtClean="0"/>
              <a:t>4</a:t>
            </a:fld>
            <a:endParaRPr lang="en-US"/>
          </a:p>
        </p:txBody>
      </p:sp>
    </p:spTree>
    <p:extLst>
      <p:ext uri="{BB962C8B-B14F-4D97-AF65-F5344CB8AC3E}">
        <p14:creationId xmlns:p14="http://schemas.microsoft.com/office/powerpoint/2010/main" val="8267975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00" dirty="0">
                <a:solidFill>
                  <a:schemeClr val="bg1"/>
                </a:solidFill>
              </a:rPr>
              <a:t>Bullet 2:  turning these parameters off improves predictions on the associated samples. A method similar to </a:t>
            </a:r>
            <a:r>
              <a:rPr lang="en-US" sz="800" dirty="0" err="1">
                <a:solidFill>
                  <a:schemeClr val="bg1"/>
                </a:solidFill>
              </a:rPr>
              <a:t>MoRF</a:t>
            </a:r>
            <a:r>
              <a:rPr lang="en-US" sz="800" dirty="0">
                <a:solidFill>
                  <a:schemeClr val="bg1"/>
                </a:solidFill>
              </a:rPr>
              <a:t> is used.</a:t>
            </a:r>
            <a:endParaRPr lang="en-US" sz="800" dirty="0">
              <a:solidFill>
                <a:schemeClr val="bg1"/>
              </a:solidFill>
              <a:latin typeface="+mn-lt"/>
            </a:endParaRPr>
          </a:p>
          <a:p>
            <a:r>
              <a:rPr lang="en-US" sz="800" dirty="0">
                <a:solidFill>
                  <a:schemeClr val="bg1"/>
                </a:solidFill>
                <a:latin typeface="+mn-lt"/>
              </a:rPr>
              <a:t>Bullet 3/4: Fine tuning on a single sample helps improving the which were misclassified for similar reasons – nearest neighbors in the saliency space.</a:t>
            </a:r>
          </a:p>
          <a:p>
            <a:r>
              <a:rPr lang="en-US" sz="800" dirty="0">
                <a:solidFill>
                  <a:schemeClr val="bg1"/>
                </a:solidFill>
                <a:latin typeface="+mn-lt"/>
              </a:rPr>
              <a:t>Bullet 5: input-space saliency counterpart which reveals how image features cause specific network components to malfunction. Basically, it identifies image regions that interact with those malfunctioning parameters (erroneous filters).</a:t>
            </a:r>
          </a:p>
          <a:p>
            <a:endParaRPr lang="en-US" sz="800" dirty="0">
              <a:latin typeface="+mn-lt"/>
            </a:endParaRPr>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22BF1269-BBA7-5F4E-9AA9-E6399F4E46AC}" type="slidenum">
              <a:rPr lang="en-US" smtClean="0"/>
              <a:t>5</a:t>
            </a:fld>
            <a:endParaRPr lang="en-US"/>
          </a:p>
        </p:txBody>
      </p:sp>
    </p:spTree>
    <p:extLst>
      <p:ext uri="{BB962C8B-B14F-4D97-AF65-F5344CB8AC3E}">
        <p14:creationId xmlns:p14="http://schemas.microsoft.com/office/powerpoint/2010/main" val="42548345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00" dirty="0"/>
              <a:t>S(x, y) basically measures the suboptimality of model parameters.</a:t>
            </a:r>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22BF1269-BBA7-5F4E-9AA9-E6399F4E46AC}" type="slidenum">
              <a:rPr lang="en-US" smtClean="0"/>
              <a:t>7</a:t>
            </a:fld>
            <a:endParaRPr lang="en-US"/>
          </a:p>
        </p:txBody>
      </p:sp>
    </p:spTree>
    <p:extLst>
      <p:ext uri="{BB962C8B-B14F-4D97-AF65-F5344CB8AC3E}">
        <p14:creationId xmlns:p14="http://schemas.microsoft.com/office/powerpoint/2010/main" val="16966551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00" dirty="0"/>
              <a:t>The filter saliency values in each layer are sorted in descending order, and each layer’s saliency values are concatenated. </a:t>
            </a:r>
          </a:p>
          <a:p>
            <a:r>
              <a:rPr lang="en-US" sz="800" dirty="0"/>
              <a:t>Observe: shallower filters are more salient than deeper filters.</a:t>
            </a:r>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22BF1269-BBA7-5F4E-9AA9-E6399F4E46AC}" type="slidenum">
              <a:rPr lang="en-US" smtClean="0"/>
              <a:t>9</a:t>
            </a:fld>
            <a:endParaRPr lang="en-US"/>
          </a:p>
        </p:txBody>
      </p:sp>
    </p:spTree>
    <p:extLst>
      <p:ext uri="{BB962C8B-B14F-4D97-AF65-F5344CB8AC3E}">
        <p14:creationId xmlns:p14="http://schemas.microsoft.com/office/powerpoint/2010/main" val="6692889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00" dirty="0"/>
              <a:t>saliency profiles of incorrectly classified samples exhibit, on average, greater values than those of correctly classified examples.</a:t>
            </a:r>
          </a:p>
          <a:p>
            <a:r>
              <a:rPr lang="en-US" sz="800" dirty="0"/>
              <a:t>deeper parts of the network appear to be most salient for the incorrectly classified samples while earlier layers are often the most salient for correctly classified samples.</a:t>
            </a:r>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22BF1269-BBA7-5F4E-9AA9-E6399F4E46AC}" type="slidenum">
              <a:rPr lang="en-US" smtClean="0"/>
              <a:t>12</a:t>
            </a:fld>
            <a:endParaRPr lang="en-US"/>
          </a:p>
        </p:txBody>
      </p:sp>
    </p:spTree>
    <p:extLst>
      <p:ext uri="{BB962C8B-B14F-4D97-AF65-F5344CB8AC3E}">
        <p14:creationId xmlns:p14="http://schemas.microsoft.com/office/powerpoint/2010/main" val="32080455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00" dirty="0">
                <a:solidFill>
                  <a:srgbClr val="FFFF00"/>
                </a:solidFill>
              </a:rPr>
              <a:t>Visualizing How Filters Malfunction:</a:t>
            </a:r>
            <a:endParaRPr lang="en-US" sz="800" dirty="0"/>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22BF1269-BBA7-5F4E-9AA9-E6399F4E46AC}" type="slidenum">
              <a:rPr lang="en-US" smtClean="0"/>
              <a:t>13</a:t>
            </a:fld>
            <a:endParaRPr lang="en-US"/>
          </a:p>
        </p:txBody>
      </p:sp>
    </p:spTree>
    <p:extLst>
      <p:ext uri="{BB962C8B-B14F-4D97-AF65-F5344CB8AC3E}">
        <p14:creationId xmlns:p14="http://schemas.microsoft.com/office/powerpoint/2010/main" val="42227620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7030A0"/>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BB32585-07FB-DD45-A4BD-CDC0A3CF3D15}"/>
              </a:ext>
            </a:extLst>
          </p:cNvPr>
          <p:cNvSpPr>
            <a:spLocks noGrp="1"/>
          </p:cNvSpPr>
          <p:nvPr>
            <p:ph type="dt" sz="half" idx="10"/>
          </p:nvPr>
        </p:nvSpPr>
        <p:spPr/>
        <p:txBody>
          <a:bodyPr/>
          <a:lstStyle/>
          <a:p>
            <a:fld id="{45EC72D8-8CEC-DC41-A96D-11D4D46687AF}" type="datetime1">
              <a:rPr lang="en-US" smtClean="0"/>
              <a:t>3/22/23</a:t>
            </a:fld>
            <a:endParaRPr lang="en-US"/>
          </a:p>
        </p:txBody>
      </p:sp>
      <p:sp>
        <p:nvSpPr>
          <p:cNvPr id="4" name="Footer Placeholder 3">
            <a:extLst>
              <a:ext uri="{FF2B5EF4-FFF2-40B4-BE49-F238E27FC236}">
                <a16:creationId xmlns:a16="http://schemas.microsoft.com/office/drawing/2014/main" id="{164D6812-851B-9C4F-96E6-90C0718137D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093A6BE-FC93-FE48-9B54-819C957900D6}"/>
              </a:ext>
            </a:extLst>
          </p:cNvPr>
          <p:cNvSpPr>
            <a:spLocks noGrp="1"/>
          </p:cNvSpPr>
          <p:nvPr>
            <p:ph type="sldNum" sz="quarter" idx="12"/>
          </p:nvPr>
        </p:nvSpPr>
        <p:spPr/>
        <p:txBody>
          <a:bodyPr/>
          <a:lstStyle/>
          <a:p>
            <a:fld id="{E7CE7BE8-E849-0848-BA12-09DFF1A75794}"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p:cSld name="1_Blank">
    <p:bg>
      <p:bgPr>
        <a:solidFill>
          <a:srgbClr val="7030A0"/>
        </a:solidFill>
        <a:effectLst/>
      </p:bgPr>
    </p:bg>
    <p:spTree>
      <p:nvGrpSpPr>
        <p:cNvPr id="1" name="Shape 68"/>
        <p:cNvGrpSpPr/>
        <p:nvPr/>
      </p:nvGrpSpPr>
      <p:grpSpPr>
        <a:xfrm>
          <a:off x="0" y="0"/>
          <a:ext cx="0" cy="0"/>
          <a:chOff x="0" y="0"/>
          <a:chExt cx="0" cy="0"/>
        </a:xfrm>
      </p:grpSpPr>
      <p:sp>
        <p:nvSpPr>
          <p:cNvPr id="2" name="Date Placeholder 1">
            <a:extLst>
              <a:ext uri="{FF2B5EF4-FFF2-40B4-BE49-F238E27FC236}">
                <a16:creationId xmlns:a16="http://schemas.microsoft.com/office/drawing/2014/main" id="{57308440-01BF-434E-AC54-A4B33131AEEF}"/>
              </a:ext>
            </a:extLst>
          </p:cNvPr>
          <p:cNvSpPr>
            <a:spLocks noGrp="1"/>
          </p:cNvSpPr>
          <p:nvPr>
            <p:ph type="dt" sz="half" idx="10"/>
          </p:nvPr>
        </p:nvSpPr>
        <p:spPr/>
        <p:txBody>
          <a:bodyPr/>
          <a:lstStyle/>
          <a:p>
            <a:fld id="{C9909CA8-DA57-4C44-8DBA-2B1C57FD1154}" type="datetime1">
              <a:rPr lang="en-US" smtClean="0"/>
              <a:t>3/22/23</a:t>
            </a:fld>
            <a:endParaRPr lang="en-US"/>
          </a:p>
        </p:txBody>
      </p:sp>
      <p:sp>
        <p:nvSpPr>
          <p:cNvPr id="3" name="Footer Placeholder 2">
            <a:extLst>
              <a:ext uri="{FF2B5EF4-FFF2-40B4-BE49-F238E27FC236}">
                <a16:creationId xmlns:a16="http://schemas.microsoft.com/office/drawing/2014/main" id="{E0ECD4D9-CCEA-B84D-B2CF-D7B6B4F698F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A94DA4A-661B-954C-A125-F2E7F1993AA1}"/>
              </a:ext>
            </a:extLst>
          </p:cNvPr>
          <p:cNvSpPr>
            <a:spLocks noGrp="1"/>
          </p:cNvSpPr>
          <p:nvPr>
            <p:ph type="sldNum" sz="quarter" idx="12"/>
          </p:nvPr>
        </p:nvSpPr>
        <p:spPr/>
        <p:txBody>
          <a:bodyPr/>
          <a:lstStyle/>
          <a:p>
            <a:fld id="{E7CE7BE8-E849-0848-BA12-09DFF1A75794}" type="slidenum">
              <a:rPr lang="en-US" smtClean="0"/>
              <a:t>‹#›</a:t>
            </a:fld>
            <a:endParaRPr lang="en-US"/>
          </a:p>
        </p:txBody>
      </p:sp>
      <p:cxnSp>
        <p:nvCxnSpPr>
          <p:cNvPr id="7" name="Straight Connector 6">
            <a:extLst>
              <a:ext uri="{FF2B5EF4-FFF2-40B4-BE49-F238E27FC236}">
                <a16:creationId xmlns:a16="http://schemas.microsoft.com/office/drawing/2014/main" id="{52036E86-A7C1-EC46-AE05-D586C9EA7DDC}"/>
              </a:ext>
            </a:extLst>
          </p:cNvPr>
          <p:cNvCxnSpPr/>
          <p:nvPr userDrawn="1"/>
        </p:nvCxnSpPr>
        <p:spPr>
          <a:xfrm>
            <a:off x="304800" y="533400"/>
            <a:ext cx="8534400" cy="0"/>
          </a:xfrm>
          <a:prstGeom prst="line">
            <a:avLst/>
          </a:prstGeom>
          <a:ln w="25400">
            <a:solidFill>
              <a:srgbClr val="FFFF00"/>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2089274E-7BFD-234D-884C-29F791950AC6}"/>
              </a:ext>
            </a:extLst>
          </p:cNvPr>
          <p:cNvSpPr txBox="1"/>
          <p:nvPr userDrawn="1"/>
        </p:nvSpPr>
        <p:spPr>
          <a:xfrm>
            <a:off x="7954021" y="76200"/>
            <a:ext cx="885179" cy="369332"/>
          </a:xfrm>
          <a:prstGeom prst="rect">
            <a:avLst/>
          </a:prstGeom>
          <a:noFill/>
          <a:ln w="19050">
            <a:solidFill>
              <a:schemeClr val="accent1"/>
            </a:solidFill>
          </a:ln>
        </p:spPr>
        <p:txBody>
          <a:bodyPr wrap="none" rtlCol="0">
            <a:spAutoFit/>
          </a:bodyPr>
          <a:lstStyle/>
          <a:p>
            <a:r>
              <a:rPr lang="en-US" dirty="0">
                <a:solidFill>
                  <a:schemeClr val="bg1"/>
                </a:solidFill>
              </a:rPr>
              <a:t>MLBBQ</a:t>
            </a:r>
          </a:p>
        </p:txBody>
      </p:sp>
    </p:spTree>
    <p:extLst>
      <p:ext uri="{BB962C8B-B14F-4D97-AF65-F5344CB8AC3E}">
        <p14:creationId xmlns:p14="http://schemas.microsoft.com/office/powerpoint/2010/main" val="715689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_Blank">
    <p:bg>
      <p:bgPr>
        <a:solidFill>
          <a:srgbClr val="7030A0"/>
        </a:solidFill>
        <a:effectLst/>
      </p:bgPr>
    </p:bg>
    <p:spTree>
      <p:nvGrpSpPr>
        <p:cNvPr id="1" name=""/>
        <p:cNvGrpSpPr/>
        <p:nvPr/>
      </p:nvGrpSpPr>
      <p:grpSpPr>
        <a:xfrm>
          <a:off x="0" y="0"/>
          <a:ext cx="0" cy="0"/>
          <a:chOff x="0" y="0"/>
          <a:chExt cx="0" cy="0"/>
        </a:xfrm>
      </p:grpSpPr>
      <p:sp>
        <p:nvSpPr>
          <p:cNvPr id="2" name="Holder 2"/>
          <p:cNvSpPr>
            <a:spLocks noGrp="1"/>
          </p:cNvSpPr>
          <p:nvPr>
            <p:ph type="ftr" sz="quarter" idx="5"/>
          </p:nvPr>
        </p:nvSpPr>
        <p:spPr>
          <a:xfrm>
            <a:off x="3028950" y="6356350"/>
            <a:ext cx="3086100" cy="365125"/>
          </a:xfrm>
          <a:prstGeom prst="rect">
            <a:avLst/>
          </a:prstGeom>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2BF0E386-02FD-E849-B060-D02999105986}" type="datetime1">
              <a:rPr lang="en-US" smtClean="0"/>
              <a:t>3/22/23</a:t>
            </a:fld>
            <a:endParaRPr lang="en-US"/>
          </a:p>
        </p:txBody>
      </p:sp>
      <p:sp>
        <p:nvSpPr>
          <p:cNvPr id="4" name="Holder 4"/>
          <p:cNvSpPr>
            <a:spLocks noGrp="1"/>
          </p:cNvSpPr>
          <p:nvPr>
            <p:ph type="sldNum" sz="quarter" idx="7"/>
          </p:nvPr>
        </p:nvSpPr>
        <p:spPr/>
        <p:txBody>
          <a:bodyPr lIns="0" tIns="0" rIns="0" bIns="0"/>
          <a:lstStyle>
            <a:lvl1pPr>
              <a:defRPr sz="1300" b="0" i="0">
                <a:solidFill>
                  <a:srgbClr val="424242"/>
                </a:solidFill>
                <a:latin typeface="Roboto"/>
                <a:cs typeface="Roboto"/>
              </a:defRPr>
            </a:lvl1pPr>
          </a:lstStyle>
          <a:p>
            <a:pPr marL="38100">
              <a:spcBef>
                <a:spcPts val="5"/>
              </a:spcBef>
            </a:pPr>
            <a:fld id="{81D60167-4931-47E6-BA6A-407CBD079E47}" type="slidenum">
              <a:rPr lang="en-US" spc="-35" smtClean="0"/>
              <a:pPr marL="38100">
                <a:spcBef>
                  <a:spcPts val="5"/>
                </a:spcBef>
              </a:pPr>
              <a:t>‹#›</a:t>
            </a:fld>
            <a:endParaRPr lang="en-US" spc="-35" dirty="0"/>
          </a:p>
        </p:txBody>
      </p:sp>
    </p:spTree>
    <p:extLst>
      <p:ext uri="{BB962C8B-B14F-4D97-AF65-F5344CB8AC3E}">
        <p14:creationId xmlns:p14="http://schemas.microsoft.com/office/powerpoint/2010/main" val="416261235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7030A0"/>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78739" y="-30480"/>
            <a:ext cx="8986520" cy="446276"/>
          </a:xfrm>
          <a:prstGeom prst="rect">
            <a:avLst/>
          </a:prstGeom>
        </p:spPr>
        <p:txBody>
          <a:bodyPr wrap="square" lIns="0" tIns="0" rIns="0" bIns="0">
            <a:spAutoFit/>
          </a:bodyPr>
          <a:lstStyle>
            <a:lvl1pPr>
              <a:defRPr sz="2900" b="0" i="0">
                <a:solidFill>
                  <a:schemeClr val="tx1"/>
                </a:solidFill>
                <a:latin typeface="Arial"/>
                <a:cs typeface="Arial"/>
              </a:defRPr>
            </a:lvl1pPr>
          </a:lstStyle>
          <a:p>
            <a:endParaRPr/>
          </a:p>
        </p:txBody>
      </p:sp>
      <p:sp>
        <p:nvSpPr>
          <p:cNvPr id="3" name="Holder 3"/>
          <p:cNvSpPr>
            <a:spLocks noGrp="1"/>
          </p:cNvSpPr>
          <p:nvPr>
            <p:ph type="body" idx="1"/>
          </p:nvPr>
        </p:nvSpPr>
        <p:spPr>
          <a:xfrm>
            <a:off x="4527921" y="2136549"/>
            <a:ext cx="3896995" cy="200055"/>
          </a:xfrm>
          <a:prstGeom prst="rect">
            <a:avLst/>
          </a:prstGeom>
        </p:spPr>
        <p:txBody>
          <a:bodyPr wrap="square" lIns="0" tIns="0" rIns="0" bIns="0">
            <a:spAutoFit/>
          </a:bodyPr>
          <a:lstStyle>
            <a:lvl1pPr>
              <a:defRPr sz="1300" b="0" i="0">
                <a:solidFill>
                  <a:schemeClr val="tx1"/>
                </a:solidFill>
                <a:latin typeface="Arial"/>
                <a:cs typeface="Arial"/>
              </a:defRPr>
            </a:lvl1pPr>
          </a:lstStyle>
          <a:p>
            <a:endParaRPr dirty="0"/>
          </a:p>
        </p:txBody>
      </p:sp>
      <p:sp>
        <p:nvSpPr>
          <p:cNvPr id="5" name="Holder 5"/>
          <p:cNvSpPr>
            <a:spLocks noGrp="1"/>
          </p:cNvSpPr>
          <p:nvPr>
            <p:ph type="dt" sz="half" idx="6"/>
          </p:nvPr>
        </p:nvSpPr>
        <p:spPr>
          <a:xfrm>
            <a:off x="457200" y="6377949"/>
            <a:ext cx="2103120" cy="276999"/>
          </a:xfrm>
          <a:prstGeom prst="rect">
            <a:avLst/>
          </a:prstGeom>
        </p:spPr>
        <p:txBody>
          <a:bodyPr wrap="square" lIns="0" tIns="0" rIns="0" bIns="0">
            <a:spAutoFit/>
          </a:bodyPr>
          <a:lstStyle>
            <a:lvl1pPr algn="l">
              <a:defRPr>
                <a:solidFill>
                  <a:schemeClr val="tx1">
                    <a:tint val="75000"/>
                  </a:schemeClr>
                </a:solidFill>
              </a:defRPr>
            </a:lvl1pPr>
          </a:lstStyle>
          <a:p>
            <a:fld id="{E54631E4-13DA-054E-9987-923D4A3F813F}" type="datetime1">
              <a:rPr lang="en-US" smtClean="0"/>
              <a:t>3/22/23</a:t>
            </a:fld>
            <a:endParaRPr lang="en-US"/>
          </a:p>
        </p:txBody>
      </p:sp>
      <p:sp>
        <p:nvSpPr>
          <p:cNvPr id="12" name="Slide Number Placeholder 11">
            <a:extLst>
              <a:ext uri="{FF2B5EF4-FFF2-40B4-BE49-F238E27FC236}">
                <a16:creationId xmlns:a16="http://schemas.microsoft.com/office/drawing/2014/main" id="{99FA410A-46E0-2A4D-A450-8690D3140D21}"/>
              </a:ext>
            </a:extLst>
          </p:cNvPr>
          <p:cNvSpPr>
            <a:spLocks noGrp="1"/>
          </p:cNvSpPr>
          <p:nvPr>
            <p:ph type="sldNum" sz="quarter" idx="4"/>
          </p:nvPr>
        </p:nvSpPr>
        <p:spPr>
          <a:xfrm>
            <a:off x="8629650" y="6416675"/>
            <a:ext cx="43815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7CE7BE8-E849-0848-BA12-09DFF1A75794}" type="slidenum">
              <a:rPr lang="en-US" smtClean="0"/>
              <a:t>‹#›</a:t>
            </a:fld>
            <a:endParaRPr lang="en-US"/>
          </a:p>
        </p:txBody>
      </p:sp>
      <p:sp>
        <p:nvSpPr>
          <p:cNvPr id="6" name="Footer Placeholder 5">
            <a:extLst>
              <a:ext uri="{FF2B5EF4-FFF2-40B4-BE49-F238E27FC236}">
                <a16:creationId xmlns:a16="http://schemas.microsoft.com/office/drawing/2014/main" id="{88930E5C-E40E-A84A-AB18-E82D9B701CAE}"/>
              </a:ext>
            </a:extLst>
          </p:cNvPr>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Tree>
  </p:cSld>
  <p:clrMap bg1="lt1" tx1="dk1" bg2="lt2" tx2="dk2" accent1="accent1" accent2="accent2" accent3="accent3" accent4="accent4" accent5="accent5" accent6="accent6" hlink="hlink" folHlink="folHlink"/>
  <p:sldLayoutIdLst>
    <p:sldLayoutId id="2147483664" r:id="rId1"/>
    <p:sldLayoutId id="2147483666" r:id="rId2"/>
    <p:sldLayoutId id="2147483667" r:id="rId3"/>
  </p:sldLayoutIdLst>
  <p:hf hdr="0" ftr="0" dt="0"/>
  <p:txStyles>
    <p:titleStyle>
      <a:lvl1pPr>
        <a:defRPr>
          <a:latin typeface="+mj-lt"/>
          <a:ea typeface="+mj-ea"/>
          <a:cs typeface="+mj-cs"/>
        </a:defRPr>
      </a:lvl1pPr>
    </p:titleStyle>
    <p:bodyStyle>
      <a:lvl1pPr marL="0">
        <a:defRPr>
          <a:latin typeface="+mn-lt"/>
          <a:ea typeface="+mn-ea"/>
          <a:cs typeface="+mn-cs"/>
        </a:defRPr>
      </a:lvl1pPr>
      <a:lvl2pPr marL="457154">
        <a:defRPr>
          <a:latin typeface="+mn-lt"/>
          <a:ea typeface="+mn-ea"/>
          <a:cs typeface="+mn-cs"/>
        </a:defRPr>
      </a:lvl2pPr>
      <a:lvl3pPr marL="914310">
        <a:defRPr>
          <a:latin typeface="+mn-lt"/>
          <a:ea typeface="+mn-ea"/>
          <a:cs typeface="+mn-cs"/>
        </a:defRPr>
      </a:lvl3pPr>
      <a:lvl4pPr marL="1371464">
        <a:defRPr>
          <a:latin typeface="+mn-lt"/>
          <a:ea typeface="+mn-ea"/>
          <a:cs typeface="+mn-cs"/>
        </a:defRPr>
      </a:lvl4pPr>
      <a:lvl5pPr marL="1828618">
        <a:defRPr>
          <a:latin typeface="+mn-lt"/>
          <a:ea typeface="+mn-ea"/>
          <a:cs typeface="+mn-cs"/>
        </a:defRPr>
      </a:lvl5pPr>
      <a:lvl6pPr marL="2285772">
        <a:defRPr>
          <a:latin typeface="+mn-lt"/>
          <a:ea typeface="+mn-ea"/>
          <a:cs typeface="+mn-cs"/>
        </a:defRPr>
      </a:lvl6pPr>
      <a:lvl7pPr marL="2742926">
        <a:defRPr>
          <a:latin typeface="+mn-lt"/>
          <a:ea typeface="+mn-ea"/>
          <a:cs typeface="+mn-cs"/>
        </a:defRPr>
      </a:lvl7pPr>
      <a:lvl8pPr marL="3200080">
        <a:defRPr>
          <a:latin typeface="+mn-lt"/>
          <a:ea typeface="+mn-ea"/>
          <a:cs typeface="+mn-cs"/>
        </a:defRPr>
      </a:lvl8pPr>
      <a:lvl9pPr marL="3657234">
        <a:defRPr>
          <a:latin typeface="+mn-lt"/>
          <a:ea typeface="+mn-ea"/>
          <a:cs typeface="+mn-cs"/>
        </a:defRPr>
      </a:lvl9pPr>
    </p:bodyStyle>
    <p:otherStyle>
      <a:lvl1pPr marL="0">
        <a:defRPr>
          <a:latin typeface="+mn-lt"/>
          <a:ea typeface="+mn-ea"/>
          <a:cs typeface="+mn-cs"/>
        </a:defRPr>
      </a:lvl1pPr>
      <a:lvl2pPr marL="457154">
        <a:defRPr>
          <a:latin typeface="+mn-lt"/>
          <a:ea typeface="+mn-ea"/>
          <a:cs typeface="+mn-cs"/>
        </a:defRPr>
      </a:lvl2pPr>
      <a:lvl3pPr marL="914310">
        <a:defRPr>
          <a:latin typeface="+mn-lt"/>
          <a:ea typeface="+mn-ea"/>
          <a:cs typeface="+mn-cs"/>
        </a:defRPr>
      </a:lvl3pPr>
      <a:lvl4pPr marL="1371464">
        <a:defRPr>
          <a:latin typeface="+mn-lt"/>
          <a:ea typeface="+mn-ea"/>
          <a:cs typeface="+mn-cs"/>
        </a:defRPr>
      </a:lvl4pPr>
      <a:lvl5pPr marL="1828618">
        <a:defRPr>
          <a:latin typeface="+mn-lt"/>
          <a:ea typeface="+mn-ea"/>
          <a:cs typeface="+mn-cs"/>
        </a:defRPr>
      </a:lvl5pPr>
      <a:lvl6pPr marL="2285772">
        <a:defRPr>
          <a:latin typeface="+mn-lt"/>
          <a:ea typeface="+mn-ea"/>
          <a:cs typeface="+mn-cs"/>
        </a:defRPr>
      </a:lvl6pPr>
      <a:lvl7pPr marL="2742926">
        <a:defRPr>
          <a:latin typeface="+mn-lt"/>
          <a:ea typeface="+mn-ea"/>
          <a:cs typeface="+mn-cs"/>
        </a:defRPr>
      </a:lvl7pPr>
      <a:lvl8pPr marL="3200080">
        <a:defRPr>
          <a:latin typeface="+mn-lt"/>
          <a:ea typeface="+mn-ea"/>
          <a:cs typeface="+mn-cs"/>
        </a:defRPr>
      </a:lvl8pPr>
      <a:lvl9pPr marL="3657234">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6.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9.emf"/><Relationship Id="rId7" Type="http://schemas.openxmlformats.org/officeDocument/2006/relationships/image" Target="../media/image23.emf"/><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2.emf"/><Relationship Id="rId5" Type="http://schemas.openxmlformats.org/officeDocument/2006/relationships/image" Target="../media/image21.emf"/><Relationship Id="rId4" Type="http://schemas.openxmlformats.org/officeDocument/2006/relationships/image" Target="../media/image20.emf"/></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hyperlink" Target="https://openreview.net/forum?id=Nf_XI3uVGaZ" TargetMode="External"/></Relationships>
</file>

<file path=ppt/slides/_rels/slide2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8" Type="http://schemas.openxmlformats.org/officeDocument/2006/relationships/image" Target="../media/image9.JPEG"/><Relationship Id="rId3" Type="http://schemas.openxmlformats.org/officeDocument/2006/relationships/image" Target="../media/image4.emf"/><Relationship Id="rId7"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7.emf"/><Relationship Id="rId5" Type="http://schemas.openxmlformats.org/officeDocument/2006/relationships/image" Target="../media/image6.emf"/><Relationship Id="rId4" Type="http://schemas.openxmlformats.org/officeDocument/2006/relationships/image" Target="../media/image5.emf"/></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3.emf"/><Relationship Id="rId5" Type="http://schemas.openxmlformats.org/officeDocument/2006/relationships/image" Target="../media/image12.emf"/><Relationship Id="rId4" Type="http://schemas.openxmlformats.org/officeDocument/2006/relationships/image" Target="../media/image11.emf"/></Relationships>
</file>

<file path=ppt/slides/_rels/slide8.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31794" y="5060710"/>
            <a:ext cx="9143981" cy="1797290"/>
          </a:xfrm>
          <a:prstGeom prst="rect">
            <a:avLst/>
          </a:prstGeom>
          <a:noFill/>
        </p:spPr>
        <p:txBody>
          <a:bodyPr wrap="square" lIns="0" tIns="0" rIns="0" bIns="0" rtlCol="0"/>
          <a:lstStyle/>
          <a:p>
            <a:endParaRPr/>
          </a:p>
        </p:txBody>
      </p:sp>
      <p:sp>
        <p:nvSpPr>
          <p:cNvPr id="6" name="object 6"/>
          <p:cNvSpPr txBox="1"/>
          <p:nvPr/>
        </p:nvSpPr>
        <p:spPr>
          <a:xfrm>
            <a:off x="149225" y="624980"/>
            <a:ext cx="8842375" cy="1889620"/>
          </a:xfrm>
          <a:prstGeom prst="rect">
            <a:avLst/>
          </a:prstGeom>
        </p:spPr>
        <p:txBody>
          <a:bodyPr vert="horz" wrap="square" lIns="0" tIns="42545" rIns="0" bIns="0" rtlCol="0">
            <a:spAutoFit/>
          </a:bodyPr>
          <a:lstStyle/>
          <a:p>
            <a:pPr marL="12700" algn="ctr">
              <a:spcBef>
                <a:spcPts val="335"/>
              </a:spcBef>
            </a:pPr>
            <a:r>
              <a:rPr lang="en-US" sz="4000" b="1" spc="-5" dirty="0">
                <a:solidFill>
                  <a:srgbClr val="FFFFFF"/>
                </a:solidFill>
                <a:latin typeface="Roboto"/>
                <a:cs typeface="Roboto"/>
              </a:rPr>
              <a:t>Where do Models go Wrong? Parameter-Space Saliency Maps for Explainability</a:t>
            </a:r>
            <a:endParaRPr sz="4000" dirty="0">
              <a:latin typeface="Roboto"/>
              <a:cs typeface="Roboto"/>
            </a:endParaRPr>
          </a:p>
        </p:txBody>
      </p:sp>
      <p:sp>
        <p:nvSpPr>
          <p:cNvPr id="7" name="object 7"/>
          <p:cNvSpPr txBox="1"/>
          <p:nvPr/>
        </p:nvSpPr>
        <p:spPr>
          <a:xfrm>
            <a:off x="228600" y="2940720"/>
            <a:ext cx="8610600" cy="1631280"/>
          </a:xfrm>
          <a:prstGeom prst="rect">
            <a:avLst/>
          </a:prstGeom>
        </p:spPr>
        <p:txBody>
          <a:bodyPr vert="horz" wrap="square" lIns="0" tIns="12700" rIns="0" bIns="0" rtlCol="0">
            <a:spAutoFit/>
          </a:bodyPr>
          <a:lstStyle/>
          <a:p>
            <a:pPr marL="12700" marR="5080" algn="ctr">
              <a:lnSpc>
                <a:spcPct val="114599"/>
              </a:lnSpc>
              <a:spcBef>
                <a:spcPts val="100"/>
              </a:spcBef>
            </a:pPr>
            <a:r>
              <a:rPr lang="en-US" sz="2000" spc="5" dirty="0">
                <a:solidFill>
                  <a:srgbClr val="FFFF00"/>
                </a:solidFill>
                <a:latin typeface="Arial"/>
                <a:cs typeface="Arial"/>
              </a:rPr>
              <a:t>Md Mahfuzur Rahman</a:t>
            </a:r>
          </a:p>
          <a:p>
            <a:pPr marL="12700" marR="5080" algn="ctr">
              <a:lnSpc>
                <a:spcPct val="114599"/>
              </a:lnSpc>
              <a:spcBef>
                <a:spcPts val="100"/>
              </a:spcBef>
            </a:pPr>
            <a:r>
              <a:rPr lang="en-US" sz="2000" spc="5" dirty="0">
                <a:solidFill>
                  <a:srgbClr val="FFFF00"/>
                </a:solidFill>
                <a:latin typeface="Arial"/>
                <a:cs typeface="Arial"/>
              </a:rPr>
              <a:t>Postdoctoral Research Associate</a:t>
            </a:r>
          </a:p>
          <a:p>
            <a:pPr marL="12700" marR="5080" algn="ctr">
              <a:lnSpc>
                <a:spcPct val="114599"/>
              </a:lnSpc>
              <a:spcBef>
                <a:spcPts val="100"/>
              </a:spcBef>
            </a:pPr>
            <a:r>
              <a:rPr lang="en-US" sz="2000" spc="5" dirty="0">
                <a:solidFill>
                  <a:srgbClr val="FFFF00"/>
                </a:solidFill>
                <a:latin typeface="Arial"/>
                <a:cs typeface="Arial"/>
              </a:rPr>
              <a:t>TReNDS Center</a:t>
            </a:r>
          </a:p>
          <a:p>
            <a:pPr marL="12700" marR="5080" algn="ctr">
              <a:lnSpc>
                <a:spcPct val="114599"/>
              </a:lnSpc>
              <a:spcBef>
                <a:spcPts val="100"/>
              </a:spcBef>
            </a:pPr>
            <a:r>
              <a:rPr lang="en-US" sz="3200" spc="5" dirty="0">
                <a:solidFill>
                  <a:srgbClr val="FFFF00"/>
                </a:solidFill>
                <a:latin typeface="Arial"/>
                <a:cs typeface="Arial"/>
              </a:rPr>
              <a:t>Georgia State University</a:t>
            </a:r>
          </a:p>
        </p:txBody>
      </p:sp>
      <p:pic>
        <p:nvPicPr>
          <p:cNvPr id="8" name="Google Shape;93;p19">
            <a:extLst>
              <a:ext uri="{FF2B5EF4-FFF2-40B4-BE49-F238E27FC236}">
                <a16:creationId xmlns:a16="http://schemas.microsoft.com/office/drawing/2014/main" id="{2D604DAA-71A4-7944-A335-CA7A3DFB8E8C}"/>
              </a:ext>
            </a:extLst>
          </p:cNvPr>
          <p:cNvPicPr preferRelativeResize="0"/>
          <p:nvPr/>
        </p:nvPicPr>
        <p:blipFill>
          <a:blip r:embed="rId3">
            <a:alphaModFix/>
          </a:blip>
          <a:stretch>
            <a:fillRect/>
          </a:stretch>
        </p:blipFill>
        <p:spPr>
          <a:xfrm>
            <a:off x="4527594" y="5752149"/>
            <a:ext cx="4616406" cy="1105851"/>
          </a:xfrm>
          <a:prstGeom prst="rect">
            <a:avLst/>
          </a:prstGeom>
          <a:solidFill>
            <a:schemeClr val="accent1">
              <a:lumMod val="75000"/>
            </a:schemeClr>
          </a:solidFill>
          <a:ln>
            <a:noFill/>
          </a:ln>
        </p:spPr>
      </p:pic>
      <p:pic>
        <p:nvPicPr>
          <p:cNvPr id="14" name="Picture 13" descr="Logo, company name&#10;&#10;Description automatically generated">
            <a:extLst>
              <a:ext uri="{FF2B5EF4-FFF2-40B4-BE49-F238E27FC236}">
                <a16:creationId xmlns:a16="http://schemas.microsoft.com/office/drawing/2014/main" id="{2F1B44D2-849C-F043-BDA7-5D621F24587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180" y="5060710"/>
            <a:ext cx="2209820" cy="1797290"/>
          </a:xfrm>
          <a:prstGeom prst="rect">
            <a:avLst/>
          </a:prstGeom>
          <a:noFill/>
        </p:spPr>
      </p:pic>
    </p:spTree>
    <p:extLst>
      <p:ext uri="{BB962C8B-B14F-4D97-AF65-F5344CB8AC3E}">
        <p14:creationId xmlns:p14="http://schemas.microsoft.com/office/powerpoint/2010/main" val="4658167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ABDC5D9-69EA-FE40-B2FD-F6630E601B1A}"/>
              </a:ext>
            </a:extLst>
          </p:cNvPr>
          <p:cNvSpPr>
            <a:spLocks noGrp="1"/>
          </p:cNvSpPr>
          <p:nvPr>
            <p:ph type="sldNum" sz="quarter" idx="12"/>
          </p:nvPr>
        </p:nvSpPr>
        <p:spPr/>
        <p:txBody>
          <a:bodyPr/>
          <a:lstStyle/>
          <a:p>
            <a:fld id="{E7CE7BE8-E849-0848-BA12-09DFF1A75794}" type="slidenum">
              <a:rPr lang="en-US" smtClean="0"/>
              <a:t>10</a:t>
            </a:fld>
            <a:endParaRPr lang="en-US"/>
          </a:p>
        </p:txBody>
      </p:sp>
      <p:sp>
        <p:nvSpPr>
          <p:cNvPr id="4" name="TextBox 3">
            <a:extLst>
              <a:ext uri="{FF2B5EF4-FFF2-40B4-BE49-F238E27FC236}">
                <a16:creationId xmlns:a16="http://schemas.microsoft.com/office/drawing/2014/main" id="{6351D68F-3023-CB47-B0BC-A16AAD70B4BF}"/>
              </a:ext>
            </a:extLst>
          </p:cNvPr>
          <p:cNvSpPr txBox="1"/>
          <p:nvPr/>
        </p:nvSpPr>
        <p:spPr>
          <a:xfrm>
            <a:off x="381000" y="1524000"/>
            <a:ext cx="8458200" cy="1477328"/>
          </a:xfrm>
          <a:prstGeom prst="rect">
            <a:avLst/>
          </a:prstGeom>
          <a:noFill/>
        </p:spPr>
        <p:txBody>
          <a:bodyPr wrap="square">
            <a:spAutoFit/>
          </a:bodyPr>
          <a:lstStyle/>
          <a:p>
            <a:pPr marL="342900" indent="-342900">
              <a:buFont typeface="+mj-lt"/>
              <a:buAutoNum type="arabicPeriod"/>
            </a:pPr>
            <a:r>
              <a:rPr lang="en-US" dirty="0">
                <a:solidFill>
                  <a:srgbClr val="FFFF00"/>
                </a:solidFill>
              </a:rPr>
              <a:t>Early filters encode low-level features, such as edges and textures, which are active across a wide spectrum of images. </a:t>
            </a:r>
          </a:p>
          <a:p>
            <a:pPr marL="342900" indent="-342900">
              <a:buFont typeface="+mj-lt"/>
              <a:buAutoNum type="arabicPeriod"/>
            </a:pPr>
            <a:r>
              <a:rPr lang="en-US" dirty="0">
                <a:solidFill>
                  <a:srgbClr val="FFFF00"/>
                </a:solidFill>
              </a:rPr>
              <a:t>Typical networks have fewer filters in shallow layers than in deep layers, making each individual filter more influential at shallower layers. </a:t>
            </a:r>
          </a:p>
          <a:p>
            <a:pPr marL="342900" indent="-342900">
              <a:buFont typeface="+mj-lt"/>
              <a:buAutoNum type="arabicPeriod"/>
            </a:pPr>
            <a:r>
              <a:rPr lang="en-US" dirty="0">
                <a:solidFill>
                  <a:srgbClr val="FFFF00"/>
                </a:solidFill>
              </a:rPr>
              <a:t>The effects of early filters cascade and accumulate as they pass through a network.</a:t>
            </a:r>
          </a:p>
        </p:txBody>
      </p:sp>
      <p:sp>
        <p:nvSpPr>
          <p:cNvPr id="5" name="TextBox 4">
            <a:extLst>
              <a:ext uri="{FF2B5EF4-FFF2-40B4-BE49-F238E27FC236}">
                <a16:creationId xmlns:a16="http://schemas.microsoft.com/office/drawing/2014/main" id="{648293CD-DC0B-CD4B-B076-9A9D6167CA8C}"/>
              </a:ext>
            </a:extLst>
          </p:cNvPr>
          <p:cNvSpPr txBox="1"/>
          <p:nvPr/>
        </p:nvSpPr>
        <p:spPr>
          <a:xfrm>
            <a:off x="127000" y="60652"/>
            <a:ext cx="5130800" cy="461665"/>
          </a:xfrm>
          <a:prstGeom prst="rect">
            <a:avLst/>
          </a:prstGeom>
          <a:noFill/>
          <a:ln w="12700">
            <a:solidFill>
              <a:srgbClr val="92D050"/>
            </a:solidFill>
          </a:ln>
        </p:spPr>
        <p:txBody>
          <a:bodyPr wrap="square" rtlCol="0">
            <a:spAutoFit/>
          </a:bodyPr>
          <a:lstStyle/>
          <a:p>
            <a:r>
              <a:rPr lang="en-US" sz="2400" dirty="0">
                <a:solidFill>
                  <a:schemeClr val="bg1"/>
                </a:solidFill>
              </a:rPr>
              <a:t>Why are shallower filters more salient?</a:t>
            </a:r>
          </a:p>
        </p:txBody>
      </p:sp>
    </p:spTree>
    <p:extLst>
      <p:ext uri="{BB962C8B-B14F-4D97-AF65-F5344CB8AC3E}">
        <p14:creationId xmlns:p14="http://schemas.microsoft.com/office/powerpoint/2010/main" val="2504028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DDF8BC7-AEB6-D946-9851-F253025FB086}"/>
              </a:ext>
            </a:extLst>
          </p:cNvPr>
          <p:cNvSpPr>
            <a:spLocks noGrp="1"/>
          </p:cNvSpPr>
          <p:nvPr>
            <p:ph type="sldNum" sz="quarter" idx="12"/>
          </p:nvPr>
        </p:nvSpPr>
        <p:spPr/>
        <p:txBody>
          <a:bodyPr/>
          <a:lstStyle/>
          <a:p>
            <a:fld id="{E7CE7BE8-E849-0848-BA12-09DFF1A75794}" type="slidenum">
              <a:rPr lang="en-US" smtClean="0"/>
              <a:t>11</a:t>
            </a:fld>
            <a:endParaRPr lang="en-US"/>
          </a:p>
        </p:txBody>
      </p:sp>
      <p:pic>
        <p:nvPicPr>
          <p:cNvPr id="3" name="Picture 2">
            <a:extLst>
              <a:ext uri="{FF2B5EF4-FFF2-40B4-BE49-F238E27FC236}">
                <a16:creationId xmlns:a16="http://schemas.microsoft.com/office/drawing/2014/main" id="{35252C2E-9983-A743-BBFC-9709BFCFC3D4}"/>
              </a:ext>
            </a:extLst>
          </p:cNvPr>
          <p:cNvPicPr>
            <a:picLocks noChangeAspect="1"/>
          </p:cNvPicPr>
          <p:nvPr/>
        </p:nvPicPr>
        <p:blipFill>
          <a:blip r:embed="rId2"/>
          <a:stretch>
            <a:fillRect/>
          </a:stretch>
        </p:blipFill>
        <p:spPr>
          <a:xfrm>
            <a:off x="2457450" y="2940050"/>
            <a:ext cx="4229100" cy="977900"/>
          </a:xfrm>
          <a:prstGeom prst="rect">
            <a:avLst/>
          </a:prstGeom>
        </p:spPr>
      </p:pic>
      <p:pic>
        <p:nvPicPr>
          <p:cNvPr id="4" name="Picture 3">
            <a:extLst>
              <a:ext uri="{FF2B5EF4-FFF2-40B4-BE49-F238E27FC236}">
                <a16:creationId xmlns:a16="http://schemas.microsoft.com/office/drawing/2014/main" id="{4F5C4142-1F93-DC45-95F1-1AAE87E2A321}"/>
              </a:ext>
            </a:extLst>
          </p:cNvPr>
          <p:cNvPicPr>
            <a:picLocks noChangeAspect="1"/>
          </p:cNvPicPr>
          <p:nvPr/>
        </p:nvPicPr>
        <p:blipFill>
          <a:blip r:embed="rId3"/>
          <a:stretch>
            <a:fillRect/>
          </a:stretch>
        </p:blipFill>
        <p:spPr>
          <a:xfrm>
            <a:off x="76200" y="1524000"/>
            <a:ext cx="876300" cy="327506"/>
          </a:xfrm>
          <a:prstGeom prst="rect">
            <a:avLst/>
          </a:prstGeom>
        </p:spPr>
      </p:pic>
      <p:sp>
        <p:nvSpPr>
          <p:cNvPr id="5" name="TextBox 4">
            <a:extLst>
              <a:ext uri="{FF2B5EF4-FFF2-40B4-BE49-F238E27FC236}">
                <a16:creationId xmlns:a16="http://schemas.microsoft.com/office/drawing/2014/main" id="{384BC7D4-5685-5C42-846D-0FF7B23F39D0}"/>
              </a:ext>
            </a:extLst>
          </p:cNvPr>
          <p:cNvSpPr txBox="1"/>
          <p:nvPr/>
        </p:nvSpPr>
        <p:spPr>
          <a:xfrm>
            <a:off x="1143000" y="1535667"/>
            <a:ext cx="8153400" cy="369332"/>
          </a:xfrm>
          <a:prstGeom prst="rect">
            <a:avLst/>
          </a:prstGeom>
          <a:noFill/>
        </p:spPr>
        <p:txBody>
          <a:bodyPr wrap="square" rtlCol="0">
            <a:spAutoFit/>
          </a:bodyPr>
          <a:lstStyle/>
          <a:p>
            <a:r>
              <a:rPr lang="en-US" dirty="0">
                <a:solidFill>
                  <a:srgbClr val="FFFF00"/>
                </a:solidFill>
              </a:rPr>
              <a:t>standardized saliency-profile for all convolutional filters in the network for sample x</a:t>
            </a:r>
          </a:p>
        </p:txBody>
      </p:sp>
      <p:sp>
        <p:nvSpPr>
          <p:cNvPr id="6" name="TextBox 5">
            <a:extLst>
              <a:ext uri="{FF2B5EF4-FFF2-40B4-BE49-F238E27FC236}">
                <a16:creationId xmlns:a16="http://schemas.microsoft.com/office/drawing/2014/main" id="{6C48DAB5-CD29-8C4C-A7B8-4A1E022C38FA}"/>
              </a:ext>
            </a:extLst>
          </p:cNvPr>
          <p:cNvSpPr txBox="1"/>
          <p:nvPr/>
        </p:nvSpPr>
        <p:spPr>
          <a:xfrm>
            <a:off x="127000" y="60652"/>
            <a:ext cx="4445000" cy="461665"/>
          </a:xfrm>
          <a:prstGeom prst="rect">
            <a:avLst/>
          </a:prstGeom>
          <a:noFill/>
          <a:ln w="12700">
            <a:solidFill>
              <a:srgbClr val="92D050"/>
            </a:solidFill>
          </a:ln>
        </p:spPr>
        <p:txBody>
          <a:bodyPr wrap="square" rtlCol="0">
            <a:spAutoFit/>
          </a:bodyPr>
          <a:lstStyle/>
          <a:p>
            <a:r>
              <a:rPr lang="en-US" sz="2400" dirty="0">
                <a:solidFill>
                  <a:schemeClr val="bg1"/>
                </a:solidFill>
              </a:rPr>
              <a:t>Standardization of saliency-profile</a:t>
            </a:r>
          </a:p>
        </p:txBody>
      </p:sp>
    </p:spTree>
    <p:extLst>
      <p:ext uri="{BB962C8B-B14F-4D97-AF65-F5344CB8AC3E}">
        <p14:creationId xmlns:p14="http://schemas.microsoft.com/office/powerpoint/2010/main" val="3703016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68E005A-F21F-AC4B-BDCE-1AB6E452C5D0}"/>
              </a:ext>
            </a:extLst>
          </p:cNvPr>
          <p:cNvSpPr>
            <a:spLocks noGrp="1"/>
          </p:cNvSpPr>
          <p:nvPr>
            <p:ph type="sldNum" sz="quarter" idx="12"/>
          </p:nvPr>
        </p:nvSpPr>
        <p:spPr/>
        <p:txBody>
          <a:bodyPr/>
          <a:lstStyle/>
          <a:p>
            <a:fld id="{E7CE7BE8-E849-0848-BA12-09DFF1A75794}" type="slidenum">
              <a:rPr lang="en-US" smtClean="0"/>
              <a:t>12</a:t>
            </a:fld>
            <a:endParaRPr lang="en-US"/>
          </a:p>
        </p:txBody>
      </p:sp>
      <p:pic>
        <p:nvPicPr>
          <p:cNvPr id="4" name="Picture 3" descr="A picture containing timeline&#10;&#10;Description automatically generated">
            <a:extLst>
              <a:ext uri="{FF2B5EF4-FFF2-40B4-BE49-F238E27FC236}">
                <a16:creationId xmlns:a16="http://schemas.microsoft.com/office/drawing/2014/main" id="{B73DEDCE-2A72-E946-A8B7-19E877726A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400" y="1600200"/>
            <a:ext cx="8077200" cy="3084021"/>
          </a:xfrm>
          <a:prstGeom prst="rect">
            <a:avLst/>
          </a:prstGeom>
        </p:spPr>
      </p:pic>
      <p:sp>
        <p:nvSpPr>
          <p:cNvPr id="5" name="TextBox 4">
            <a:extLst>
              <a:ext uri="{FF2B5EF4-FFF2-40B4-BE49-F238E27FC236}">
                <a16:creationId xmlns:a16="http://schemas.microsoft.com/office/drawing/2014/main" id="{C918674E-E905-FD43-9E7E-C742DC57F8D7}"/>
              </a:ext>
            </a:extLst>
          </p:cNvPr>
          <p:cNvSpPr txBox="1"/>
          <p:nvPr/>
        </p:nvSpPr>
        <p:spPr>
          <a:xfrm>
            <a:off x="228600" y="4953000"/>
            <a:ext cx="8620117" cy="646331"/>
          </a:xfrm>
          <a:prstGeom prst="rect">
            <a:avLst/>
          </a:prstGeom>
          <a:noFill/>
        </p:spPr>
        <p:txBody>
          <a:bodyPr wrap="none" rtlCol="0">
            <a:spAutoFit/>
          </a:bodyPr>
          <a:lstStyle/>
          <a:p>
            <a:r>
              <a:rPr lang="en-US" dirty="0">
                <a:solidFill>
                  <a:srgbClr val="FFFF00"/>
                </a:solidFill>
              </a:rPr>
              <a:t>Fig:2 ResNet 50 standardized filter-wise saliency profiles, correctly vs incorrectly classified </a:t>
            </a:r>
          </a:p>
          <a:p>
            <a:r>
              <a:rPr lang="en-US" dirty="0">
                <a:solidFill>
                  <a:srgbClr val="FFFF00"/>
                </a:solidFill>
              </a:rPr>
              <a:t>samples averaged over samples in ImageNet validation set.</a:t>
            </a:r>
          </a:p>
        </p:txBody>
      </p:sp>
      <p:sp>
        <p:nvSpPr>
          <p:cNvPr id="6" name="TextBox 5">
            <a:extLst>
              <a:ext uri="{FF2B5EF4-FFF2-40B4-BE49-F238E27FC236}">
                <a16:creationId xmlns:a16="http://schemas.microsoft.com/office/drawing/2014/main" id="{D311C9F8-A30A-104B-94C9-DF5F02D03F7F}"/>
              </a:ext>
            </a:extLst>
          </p:cNvPr>
          <p:cNvSpPr txBox="1"/>
          <p:nvPr/>
        </p:nvSpPr>
        <p:spPr>
          <a:xfrm>
            <a:off x="304801" y="60652"/>
            <a:ext cx="4952999" cy="461665"/>
          </a:xfrm>
          <a:prstGeom prst="rect">
            <a:avLst/>
          </a:prstGeom>
          <a:noFill/>
          <a:ln w="12700">
            <a:solidFill>
              <a:srgbClr val="92D050"/>
            </a:solidFill>
          </a:ln>
        </p:spPr>
        <p:txBody>
          <a:bodyPr wrap="square" rtlCol="0">
            <a:spAutoFit/>
          </a:bodyPr>
          <a:lstStyle/>
          <a:p>
            <a:r>
              <a:rPr lang="en-US" sz="2400" dirty="0">
                <a:solidFill>
                  <a:schemeClr val="bg1"/>
                </a:solidFill>
              </a:rPr>
              <a:t>Standardization of filter-wise saliency</a:t>
            </a:r>
          </a:p>
        </p:txBody>
      </p:sp>
    </p:spTree>
    <p:extLst>
      <p:ext uri="{BB962C8B-B14F-4D97-AF65-F5344CB8AC3E}">
        <p14:creationId xmlns:p14="http://schemas.microsoft.com/office/powerpoint/2010/main" val="13890872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78FA089-F13C-FB4A-B504-97F63311103B}"/>
              </a:ext>
            </a:extLst>
          </p:cNvPr>
          <p:cNvSpPr>
            <a:spLocks noGrp="1"/>
          </p:cNvSpPr>
          <p:nvPr>
            <p:ph type="sldNum" sz="quarter" idx="12"/>
          </p:nvPr>
        </p:nvSpPr>
        <p:spPr/>
        <p:txBody>
          <a:bodyPr/>
          <a:lstStyle/>
          <a:p>
            <a:fld id="{E7CE7BE8-E849-0848-BA12-09DFF1A75794}" type="slidenum">
              <a:rPr lang="en-US" smtClean="0"/>
              <a:t>13</a:t>
            </a:fld>
            <a:endParaRPr lang="en-US"/>
          </a:p>
        </p:txBody>
      </p:sp>
      <p:pic>
        <p:nvPicPr>
          <p:cNvPr id="7" name="Picture 6">
            <a:extLst>
              <a:ext uri="{FF2B5EF4-FFF2-40B4-BE49-F238E27FC236}">
                <a16:creationId xmlns:a16="http://schemas.microsoft.com/office/drawing/2014/main" id="{B6EBF0F6-997F-5D4A-8399-ED0DBF10F2F9}"/>
              </a:ext>
            </a:extLst>
          </p:cNvPr>
          <p:cNvPicPr>
            <a:picLocks noChangeAspect="1"/>
          </p:cNvPicPr>
          <p:nvPr/>
        </p:nvPicPr>
        <p:blipFill>
          <a:blip r:embed="rId3"/>
          <a:stretch>
            <a:fillRect/>
          </a:stretch>
        </p:blipFill>
        <p:spPr>
          <a:xfrm>
            <a:off x="2501900" y="2895600"/>
            <a:ext cx="4140200" cy="1384300"/>
          </a:xfrm>
          <a:prstGeom prst="rect">
            <a:avLst/>
          </a:prstGeom>
        </p:spPr>
      </p:pic>
      <p:pic>
        <p:nvPicPr>
          <p:cNvPr id="11" name="Picture 10">
            <a:extLst>
              <a:ext uri="{FF2B5EF4-FFF2-40B4-BE49-F238E27FC236}">
                <a16:creationId xmlns:a16="http://schemas.microsoft.com/office/drawing/2014/main" id="{4A8DB634-6CB0-5C44-9584-D2659D357ABC}"/>
              </a:ext>
            </a:extLst>
          </p:cNvPr>
          <p:cNvPicPr>
            <a:picLocks noChangeAspect="1"/>
          </p:cNvPicPr>
          <p:nvPr/>
        </p:nvPicPr>
        <p:blipFill>
          <a:blip r:embed="rId4"/>
          <a:stretch>
            <a:fillRect/>
          </a:stretch>
        </p:blipFill>
        <p:spPr>
          <a:xfrm>
            <a:off x="1873250" y="4762500"/>
            <a:ext cx="5397500" cy="495300"/>
          </a:xfrm>
          <a:prstGeom prst="rect">
            <a:avLst/>
          </a:prstGeom>
        </p:spPr>
      </p:pic>
      <p:grpSp>
        <p:nvGrpSpPr>
          <p:cNvPr id="14" name="Group 13">
            <a:extLst>
              <a:ext uri="{FF2B5EF4-FFF2-40B4-BE49-F238E27FC236}">
                <a16:creationId xmlns:a16="http://schemas.microsoft.com/office/drawing/2014/main" id="{89726425-07A3-604F-87E1-1059983F5200}"/>
              </a:ext>
            </a:extLst>
          </p:cNvPr>
          <p:cNvGrpSpPr/>
          <p:nvPr/>
        </p:nvGrpSpPr>
        <p:grpSpPr>
          <a:xfrm>
            <a:off x="2027503" y="1524000"/>
            <a:ext cx="4754297" cy="381000"/>
            <a:chOff x="838200" y="1905000"/>
            <a:chExt cx="4754297" cy="381000"/>
          </a:xfrm>
        </p:grpSpPr>
        <p:pic>
          <p:nvPicPr>
            <p:cNvPr id="12" name="Picture 11">
              <a:extLst>
                <a:ext uri="{FF2B5EF4-FFF2-40B4-BE49-F238E27FC236}">
                  <a16:creationId xmlns:a16="http://schemas.microsoft.com/office/drawing/2014/main" id="{B35C5E30-FB33-9A4D-A00D-B5585371EDCF}"/>
                </a:ext>
              </a:extLst>
            </p:cNvPr>
            <p:cNvPicPr>
              <a:picLocks noChangeAspect="1"/>
            </p:cNvPicPr>
            <p:nvPr/>
          </p:nvPicPr>
          <p:blipFill>
            <a:blip r:embed="rId5"/>
            <a:stretch>
              <a:fillRect/>
            </a:stretch>
          </p:blipFill>
          <p:spPr>
            <a:xfrm>
              <a:off x="838200" y="1905000"/>
              <a:ext cx="330200" cy="317500"/>
            </a:xfrm>
            <a:prstGeom prst="rect">
              <a:avLst/>
            </a:prstGeom>
          </p:spPr>
        </p:pic>
        <p:sp>
          <p:nvSpPr>
            <p:cNvPr id="13" name="TextBox 12">
              <a:extLst>
                <a:ext uri="{FF2B5EF4-FFF2-40B4-BE49-F238E27FC236}">
                  <a16:creationId xmlns:a16="http://schemas.microsoft.com/office/drawing/2014/main" id="{24E55D54-F8AE-EE40-B84B-79D5D5AFA4B9}"/>
                </a:ext>
              </a:extLst>
            </p:cNvPr>
            <p:cNvSpPr txBox="1"/>
            <p:nvPr/>
          </p:nvSpPr>
          <p:spPr>
            <a:xfrm>
              <a:off x="1752600" y="1916668"/>
              <a:ext cx="3839897" cy="369332"/>
            </a:xfrm>
            <a:prstGeom prst="rect">
              <a:avLst/>
            </a:prstGeom>
            <a:noFill/>
          </p:spPr>
          <p:txBody>
            <a:bodyPr wrap="none" rtlCol="0">
              <a:spAutoFit/>
            </a:bodyPr>
            <a:lstStyle/>
            <a:p>
              <a:r>
                <a:rPr lang="en-US" dirty="0">
                  <a:solidFill>
                    <a:srgbClr val="FFFF00"/>
                  </a:solidFill>
                </a:rPr>
                <a:t>Set of salient filters we want to explore</a:t>
              </a:r>
            </a:p>
          </p:txBody>
        </p:sp>
      </p:grpSp>
      <p:grpSp>
        <p:nvGrpSpPr>
          <p:cNvPr id="20" name="Group 19">
            <a:extLst>
              <a:ext uri="{FF2B5EF4-FFF2-40B4-BE49-F238E27FC236}">
                <a16:creationId xmlns:a16="http://schemas.microsoft.com/office/drawing/2014/main" id="{EEDC1878-0280-2342-9DAB-5642C22152F8}"/>
              </a:ext>
            </a:extLst>
          </p:cNvPr>
          <p:cNvGrpSpPr/>
          <p:nvPr/>
        </p:nvGrpSpPr>
        <p:grpSpPr>
          <a:xfrm>
            <a:off x="1905000" y="5715000"/>
            <a:ext cx="3257325" cy="387198"/>
            <a:chOff x="1511300" y="5715000"/>
            <a:chExt cx="3257325" cy="387198"/>
          </a:xfrm>
        </p:grpSpPr>
        <p:pic>
          <p:nvPicPr>
            <p:cNvPr id="18" name="Picture 17">
              <a:extLst>
                <a:ext uri="{FF2B5EF4-FFF2-40B4-BE49-F238E27FC236}">
                  <a16:creationId xmlns:a16="http://schemas.microsoft.com/office/drawing/2014/main" id="{508DFC1D-6CC4-9C42-AC9C-E049DDB28EF1}"/>
                </a:ext>
              </a:extLst>
            </p:cNvPr>
            <p:cNvPicPr>
              <a:picLocks noChangeAspect="1"/>
            </p:cNvPicPr>
            <p:nvPr/>
          </p:nvPicPr>
          <p:blipFill>
            <a:blip r:embed="rId6"/>
            <a:stretch>
              <a:fillRect/>
            </a:stretch>
          </p:blipFill>
          <p:spPr>
            <a:xfrm>
              <a:off x="1511300" y="5715000"/>
              <a:ext cx="1308100" cy="387198"/>
            </a:xfrm>
            <a:prstGeom prst="rect">
              <a:avLst/>
            </a:prstGeom>
          </p:spPr>
        </p:pic>
        <p:sp>
          <p:nvSpPr>
            <p:cNvPr id="19" name="TextBox 18">
              <a:extLst>
                <a:ext uri="{FF2B5EF4-FFF2-40B4-BE49-F238E27FC236}">
                  <a16:creationId xmlns:a16="http://schemas.microsoft.com/office/drawing/2014/main" id="{2937A8C6-F695-5F48-99CF-2879E5E1CAD9}"/>
                </a:ext>
              </a:extLst>
            </p:cNvPr>
            <p:cNvSpPr txBox="1"/>
            <p:nvPr/>
          </p:nvSpPr>
          <p:spPr>
            <a:xfrm>
              <a:off x="3124200" y="5715000"/>
              <a:ext cx="1644425" cy="369332"/>
            </a:xfrm>
            <a:prstGeom prst="rect">
              <a:avLst/>
            </a:prstGeom>
            <a:noFill/>
          </p:spPr>
          <p:txBody>
            <a:bodyPr wrap="none" rtlCol="0">
              <a:spAutoFit/>
            </a:bodyPr>
            <a:lstStyle/>
            <a:p>
              <a:r>
                <a:rPr lang="en-US" dirty="0">
                  <a:solidFill>
                    <a:srgbClr val="FFFF00"/>
                  </a:solidFill>
                </a:rPr>
                <a:t>Cosine distance</a:t>
              </a:r>
            </a:p>
          </p:txBody>
        </p:sp>
      </p:grpSp>
      <p:sp>
        <p:nvSpPr>
          <p:cNvPr id="21" name="TextBox 20">
            <a:extLst>
              <a:ext uri="{FF2B5EF4-FFF2-40B4-BE49-F238E27FC236}">
                <a16:creationId xmlns:a16="http://schemas.microsoft.com/office/drawing/2014/main" id="{8A605A81-5249-7946-BAF2-7F11C9A4157C}"/>
              </a:ext>
            </a:extLst>
          </p:cNvPr>
          <p:cNvSpPr txBox="1"/>
          <p:nvPr/>
        </p:nvSpPr>
        <p:spPr>
          <a:xfrm>
            <a:off x="309297" y="60652"/>
            <a:ext cx="2814903" cy="461665"/>
          </a:xfrm>
          <a:prstGeom prst="rect">
            <a:avLst/>
          </a:prstGeom>
          <a:noFill/>
          <a:ln w="12700">
            <a:solidFill>
              <a:srgbClr val="92D050"/>
            </a:solidFill>
          </a:ln>
        </p:spPr>
        <p:txBody>
          <a:bodyPr wrap="square" rtlCol="0">
            <a:spAutoFit/>
          </a:bodyPr>
          <a:lstStyle/>
          <a:p>
            <a:r>
              <a:rPr lang="en-US" sz="2400" dirty="0">
                <a:solidFill>
                  <a:schemeClr val="bg1"/>
                </a:solidFill>
              </a:rPr>
              <a:t>Input-Space Saliency</a:t>
            </a:r>
          </a:p>
        </p:txBody>
      </p:sp>
      <p:sp>
        <p:nvSpPr>
          <p:cNvPr id="23" name="TextBox 22">
            <a:extLst>
              <a:ext uri="{FF2B5EF4-FFF2-40B4-BE49-F238E27FC236}">
                <a16:creationId xmlns:a16="http://schemas.microsoft.com/office/drawing/2014/main" id="{7D21C9E3-AB34-DD45-A492-09F146FF4390}"/>
              </a:ext>
            </a:extLst>
          </p:cNvPr>
          <p:cNvSpPr txBox="1"/>
          <p:nvPr/>
        </p:nvSpPr>
        <p:spPr>
          <a:xfrm>
            <a:off x="1143000" y="801469"/>
            <a:ext cx="7029450" cy="369332"/>
          </a:xfrm>
          <a:prstGeom prst="rect">
            <a:avLst/>
          </a:prstGeom>
          <a:noFill/>
        </p:spPr>
        <p:txBody>
          <a:bodyPr wrap="square">
            <a:spAutoFit/>
          </a:bodyPr>
          <a:lstStyle/>
          <a:p>
            <a:r>
              <a:rPr lang="en-US" sz="1800" dirty="0">
                <a:solidFill>
                  <a:srgbClr val="FFFF00"/>
                </a:solidFill>
              </a:rPr>
              <a:t>which input pixels are sensitive to making the salient filters more salient?</a:t>
            </a:r>
            <a:endParaRPr lang="en-US" dirty="0"/>
          </a:p>
        </p:txBody>
      </p:sp>
      <p:pic>
        <p:nvPicPr>
          <p:cNvPr id="24" name="Picture 23">
            <a:extLst>
              <a:ext uri="{FF2B5EF4-FFF2-40B4-BE49-F238E27FC236}">
                <a16:creationId xmlns:a16="http://schemas.microsoft.com/office/drawing/2014/main" id="{4D77BDE2-C9AA-C248-982E-2A9A55C3C2FB}"/>
              </a:ext>
            </a:extLst>
          </p:cNvPr>
          <p:cNvPicPr>
            <a:picLocks noChangeAspect="1"/>
          </p:cNvPicPr>
          <p:nvPr/>
        </p:nvPicPr>
        <p:blipFill>
          <a:blip r:embed="rId7"/>
          <a:stretch>
            <a:fillRect/>
          </a:stretch>
        </p:blipFill>
        <p:spPr>
          <a:xfrm>
            <a:off x="1981200" y="2057400"/>
            <a:ext cx="469900" cy="495300"/>
          </a:xfrm>
          <a:prstGeom prst="rect">
            <a:avLst/>
          </a:prstGeom>
        </p:spPr>
      </p:pic>
      <p:sp>
        <p:nvSpPr>
          <p:cNvPr id="25" name="TextBox 24">
            <a:extLst>
              <a:ext uri="{FF2B5EF4-FFF2-40B4-BE49-F238E27FC236}">
                <a16:creationId xmlns:a16="http://schemas.microsoft.com/office/drawing/2014/main" id="{4BB2AC5C-D2BB-FD4D-87CF-4A604E63653D}"/>
              </a:ext>
            </a:extLst>
          </p:cNvPr>
          <p:cNvSpPr txBox="1"/>
          <p:nvPr/>
        </p:nvSpPr>
        <p:spPr>
          <a:xfrm>
            <a:off x="2918723" y="2133600"/>
            <a:ext cx="2415277" cy="369332"/>
          </a:xfrm>
          <a:prstGeom prst="rect">
            <a:avLst/>
          </a:prstGeom>
          <a:noFill/>
        </p:spPr>
        <p:txBody>
          <a:bodyPr wrap="none" rtlCol="0">
            <a:spAutoFit/>
          </a:bodyPr>
          <a:lstStyle/>
          <a:p>
            <a:r>
              <a:rPr lang="en-US" dirty="0">
                <a:solidFill>
                  <a:srgbClr val="FFFF00"/>
                </a:solidFill>
              </a:rPr>
              <a:t>Boosted saliency profile</a:t>
            </a:r>
          </a:p>
        </p:txBody>
      </p:sp>
    </p:spTree>
    <p:extLst>
      <p:ext uri="{BB962C8B-B14F-4D97-AF65-F5344CB8AC3E}">
        <p14:creationId xmlns:p14="http://schemas.microsoft.com/office/powerpoint/2010/main" val="36219726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8A47870-1FEB-2E42-87C7-8ED2473D0F0C}"/>
              </a:ext>
            </a:extLst>
          </p:cNvPr>
          <p:cNvSpPr>
            <a:spLocks noGrp="1"/>
          </p:cNvSpPr>
          <p:nvPr>
            <p:ph type="sldNum" sz="quarter" idx="12"/>
          </p:nvPr>
        </p:nvSpPr>
        <p:spPr/>
        <p:txBody>
          <a:bodyPr/>
          <a:lstStyle/>
          <a:p>
            <a:fld id="{E7CE7BE8-E849-0848-BA12-09DFF1A75794}" type="slidenum">
              <a:rPr lang="en-US" smtClean="0"/>
              <a:t>14</a:t>
            </a:fld>
            <a:endParaRPr lang="en-US"/>
          </a:p>
        </p:txBody>
      </p:sp>
      <p:sp>
        <p:nvSpPr>
          <p:cNvPr id="3" name="TextBox 2">
            <a:extLst>
              <a:ext uri="{FF2B5EF4-FFF2-40B4-BE49-F238E27FC236}">
                <a16:creationId xmlns:a16="http://schemas.microsoft.com/office/drawing/2014/main" id="{5D4E39A5-76BA-614A-8A9C-8CA0CAA03230}"/>
              </a:ext>
            </a:extLst>
          </p:cNvPr>
          <p:cNvSpPr txBox="1"/>
          <p:nvPr/>
        </p:nvSpPr>
        <p:spPr>
          <a:xfrm>
            <a:off x="304801" y="60652"/>
            <a:ext cx="1752600" cy="461665"/>
          </a:xfrm>
          <a:prstGeom prst="rect">
            <a:avLst/>
          </a:prstGeom>
          <a:noFill/>
          <a:ln w="12700">
            <a:solidFill>
              <a:srgbClr val="92D050"/>
            </a:solidFill>
          </a:ln>
        </p:spPr>
        <p:txBody>
          <a:bodyPr wrap="square" rtlCol="0">
            <a:spAutoFit/>
          </a:bodyPr>
          <a:lstStyle/>
          <a:p>
            <a:r>
              <a:rPr lang="en-US" sz="2400" dirty="0">
                <a:solidFill>
                  <a:schemeClr val="bg1"/>
                </a:solidFill>
              </a:rPr>
              <a:t>Experiments</a:t>
            </a:r>
          </a:p>
        </p:txBody>
      </p:sp>
      <p:sp>
        <p:nvSpPr>
          <p:cNvPr id="4" name="TextBox 3">
            <a:extLst>
              <a:ext uri="{FF2B5EF4-FFF2-40B4-BE49-F238E27FC236}">
                <a16:creationId xmlns:a16="http://schemas.microsoft.com/office/drawing/2014/main" id="{DBB5BC66-F90A-1042-91BA-3A81CB889F1F}"/>
              </a:ext>
            </a:extLst>
          </p:cNvPr>
          <p:cNvSpPr txBox="1"/>
          <p:nvPr/>
        </p:nvSpPr>
        <p:spPr>
          <a:xfrm>
            <a:off x="1676400" y="762000"/>
            <a:ext cx="2153666" cy="1200329"/>
          </a:xfrm>
          <a:prstGeom prst="rect">
            <a:avLst/>
          </a:prstGeom>
          <a:noFill/>
        </p:spPr>
        <p:txBody>
          <a:bodyPr wrap="none" rtlCol="0">
            <a:spAutoFit/>
          </a:bodyPr>
          <a:lstStyle/>
          <a:p>
            <a:r>
              <a:rPr lang="en-US" dirty="0">
                <a:solidFill>
                  <a:srgbClr val="FFFF00"/>
                </a:solidFill>
              </a:rPr>
              <a:t>Dataset and models:</a:t>
            </a:r>
          </a:p>
          <a:p>
            <a:endParaRPr lang="en-US" dirty="0">
              <a:solidFill>
                <a:srgbClr val="FFFF00"/>
              </a:solidFill>
            </a:endParaRPr>
          </a:p>
          <a:p>
            <a:r>
              <a:rPr lang="en-US" dirty="0">
                <a:solidFill>
                  <a:srgbClr val="FFFF00"/>
                </a:solidFill>
              </a:rPr>
              <a:t>CIFAR 1-/ResNet-18</a:t>
            </a:r>
          </a:p>
          <a:p>
            <a:r>
              <a:rPr lang="en-US" dirty="0">
                <a:solidFill>
                  <a:srgbClr val="FFFF00"/>
                </a:solidFill>
              </a:rPr>
              <a:t>ImageNet/ResNet-50</a:t>
            </a:r>
          </a:p>
        </p:txBody>
      </p:sp>
      <p:sp>
        <p:nvSpPr>
          <p:cNvPr id="6" name="TextBox 5">
            <a:extLst>
              <a:ext uri="{FF2B5EF4-FFF2-40B4-BE49-F238E27FC236}">
                <a16:creationId xmlns:a16="http://schemas.microsoft.com/office/drawing/2014/main" id="{A14011AA-1928-FA49-9994-F4ABC82FF05E}"/>
              </a:ext>
            </a:extLst>
          </p:cNvPr>
          <p:cNvSpPr txBox="1"/>
          <p:nvPr/>
        </p:nvSpPr>
        <p:spPr>
          <a:xfrm>
            <a:off x="152400" y="2690336"/>
            <a:ext cx="8915400" cy="1477328"/>
          </a:xfrm>
          <a:prstGeom prst="rect">
            <a:avLst/>
          </a:prstGeom>
          <a:noFill/>
        </p:spPr>
        <p:txBody>
          <a:bodyPr wrap="square">
            <a:spAutoFit/>
          </a:bodyPr>
          <a:lstStyle/>
          <a:p>
            <a:r>
              <a:rPr lang="en-US" dirty="0">
                <a:solidFill>
                  <a:srgbClr val="FFFF00"/>
                </a:solidFill>
              </a:rPr>
              <a:t>Validation: </a:t>
            </a:r>
          </a:p>
          <a:p>
            <a:pPr marL="285750" indent="-285750">
              <a:buFont typeface="Arial" panose="020B0604020202020204" pitchFamily="34" charset="0"/>
              <a:buChar char="•"/>
            </a:pPr>
            <a:r>
              <a:rPr lang="en-US" dirty="0">
                <a:solidFill>
                  <a:srgbClr val="FFFF00"/>
                </a:solidFill>
              </a:rPr>
              <a:t>Zero out the filter weights and also the biases of the associated batch normalization layers.</a:t>
            </a:r>
          </a:p>
          <a:p>
            <a:pPr marL="285750" indent="-285750">
              <a:buFont typeface="Arial" panose="020B0604020202020204" pitchFamily="34" charset="0"/>
              <a:buChar char="•"/>
            </a:pPr>
            <a:r>
              <a:rPr lang="en-US" dirty="0">
                <a:solidFill>
                  <a:srgbClr val="FFFF00"/>
                </a:solidFill>
              </a:rPr>
              <a:t>Observe change in the incorrect class confidence, the change in the true class confidence, and the percentage of the samples that flip their label to the correct class.</a:t>
            </a:r>
          </a:p>
          <a:p>
            <a:pPr marL="285750" indent="-285750">
              <a:buFont typeface="Arial" panose="020B0604020202020204" pitchFamily="34" charset="0"/>
              <a:buChar char="•"/>
            </a:pPr>
            <a:r>
              <a:rPr lang="en-US" dirty="0">
                <a:solidFill>
                  <a:srgbClr val="FFFF00"/>
                </a:solidFill>
              </a:rPr>
              <a:t>Compare the most salient against the random and least salient features.  </a:t>
            </a:r>
          </a:p>
        </p:txBody>
      </p:sp>
    </p:spTree>
    <p:extLst>
      <p:ext uri="{BB962C8B-B14F-4D97-AF65-F5344CB8AC3E}">
        <p14:creationId xmlns:p14="http://schemas.microsoft.com/office/powerpoint/2010/main" val="23684343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CF97B60-05FE-D145-9990-2F8708DB5F2F}"/>
              </a:ext>
            </a:extLst>
          </p:cNvPr>
          <p:cNvSpPr>
            <a:spLocks noGrp="1"/>
          </p:cNvSpPr>
          <p:nvPr>
            <p:ph type="sldNum" sz="quarter" idx="12"/>
          </p:nvPr>
        </p:nvSpPr>
        <p:spPr/>
        <p:txBody>
          <a:bodyPr/>
          <a:lstStyle/>
          <a:p>
            <a:fld id="{E7CE7BE8-E849-0848-BA12-09DFF1A75794}" type="slidenum">
              <a:rPr lang="en-US" smtClean="0"/>
              <a:t>15</a:t>
            </a:fld>
            <a:endParaRPr lang="en-US"/>
          </a:p>
        </p:txBody>
      </p:sp>
      <p:pic>
        <p:nvPicPr>
          <p:cNvPr id="4" name="Picture 3" descr="Chart, line chart&#10;&#10;Description automatically generated">
            <a:extLst>
              <a:ext uri="{FF2B5EF4-FFF2-40B4-BE49-F238E27FC236}">
                <a16:creationId xmlns:a16="http://schemas.microsoft.com/office/drawing/2014/main" id="{11C09918-CF22-D041-987B-758D3D940E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5750" y="1704823"/>
            <a:ext cx="8629650" cy="3666912"/>
          </a:xfrm>
          <a:prstGeom prst="rect">
            <a:avLst/>
          </a:prstGeom>
        </p:spPr>
      </p:pic>
      <p:sp>
        <p:nvSpPr>
          <p:cNvPr id="5" name="TextBox 4">
            <a:extLst>
              <a:ext uri="{FF2B5EF4-FFF2-40B4-BE49-F238E27FC236}">
                <a16:creationId xmlns:a16="http://schemas.microsoft.com/office/drawing/2014/main" id="{2E667D5D-DA32-A940-9689-60D397C3A1C8}"/>
              </a:ext>
            </a:extLst>
          </p:cNvPr>
          <p:cNvSpPr txBox="1"/>
          <p:nvPr/>
        </p:nvSpPr>
        <p:spPr>
          <a:xfrm>
            <a:off x="152400" y="5715000"/>
            <a:ext cx="8770158" cy="923330"/>
          </a:xfrm>
          <a:prstGeom prst="rect">
            <a:avLst/>
          </a:prstGeom>
          <a:noFill/>
        </p:spPr>
        <p:txBody>
          <a:bodyPr wrap="none" rtlCol="0">
            <a:spAutoFit/>
          </a:bodyPr>
          <a:lstStyle/>
          <a:p>
            <a:r>
              <a:rPr lang="en-US" dirty="0">
                <a:solidFill>
                  <a:srgbClr val="FFFF00"/>
                </a:solidFill>
              </a:rPr>
              <a:t>(a) Shows if top salient filters are pruned, it drops the misclassified class’s confidence.</a:t>
            </a:r>
          </a:p>
          <a:p>
            <a:r>
              <a:rPr lang="en-US" dirty="0">
                <a:solidFill>
                  <a:srgbClr val="FFFF00"/>
                </a:solidFill>
              </a:rPr>
              <a:t>(b) Shows if top salient filters are pruned, it changes the true class confidence for the better</a:t>
            </a:r>
          </a:p>
          <a:p>
            <a:r>
              <a:rPr lang="en-US" dirty="0">
                <a:solidFill>
                  <a:srgbClr val="FFFF00"/>
                </a:solidFill>
              </a:rPr>
              <a:t>(c) Pruning salient filters corrects many misclassifications.</a:t>
            </a:r>
          </a:p>
        </p:txBody>
      </p:sp>
      <p:sp>
        <p:nvSpPr>
          <p:cNvPr id="6" name="TextBox 5">
            <a:extLst>
              <a:ext uri="{FF2B5EF4-FFF2-40B4-BE49-F238E27FC236}">
                <a16:creationId xmlns:a16="http://schemas.microsoft.com/office/drawing/2014/main" id="{7F77C86C-0CC1-F349-8A60-8D8DB554EBA5}"/>
              </a:ext>
            </a:extLst>
          </p:cNvPr>
          <p:cNvSpPr txBox="1"/>
          <p:nvPr/>
        </p:nvSpPr>
        <p:spPr>
          <a:xfrm>
            <a:off x="304801" y="60652"/>
            <a:ext cx="1447799" cy="461665"/>
          </a:xfrm>
          <a:prstGeom prst="rect">
            <a:avLst/>
          </a:prstGeom>
          <a:noFill/>
          <a:ln w="12700">
            <a:solidFill>
              <a:srgbClr val="92D050"/>
            </a:solidFill>
          </a:ln>
        </p:spPr>
        <p:txBody>
          <a:bodyPr wrap="square" rtlCol="0">
            <a:spAutoFit/>
          </a:bodyPr>
          <a:lstStyle/>
          <a:p>
            <a:r>
              <a:rPr lang="en-US" sz="2400" dirty="0">
                <a:solidFill>
                  <a:schemeClr val="bg1"/>
                </a:solidFill>
              </a:rPr>
              <a:t>Validation</a:t>
            </a:r>
          </a:p>
        </p:txBody>
      </p:sp>
    </p:spTree>
    <p:extLst>
      <p:ext uri="{BB962C8B-B14F-4D97-AF65-F5344CB8AC3E}">
        <p14:creationId xmlns:p14="http://schemas.microsoft.com/office/powerpoint/2010/main" val="7566493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5ADF877-177F-B44F-A0C4-7AEC1D5F0A18}"/>
              </a:ext>
            </a:extLst>
          </p:cNvPr>
          <p:cNvSpPr>
            <a:spLocks noGrp="1"/>
          </p:cNvSpPr>
          <p:nvPr>
            <p:ph type="sldNum" sz="quarter" idx="12"/>
          </p:nvPr>
        </p:nvSpPr>
        <p:spPr/>
        <p:txBody>
          <a:bodyPr/>
          <a:lstStyle/>
          <a:p>
            <a:fld id="{E7CE7BE8-E849-0848-BA12-09DFF1A75794}" type="slidenum">
              <a:rPr lang="en-US" smtClean="0"/>
              <a:t>16</a:t>
            </a:fld>
            <a:endParaRPr lang="en-US"/>
          </a:p>
        </p:txBody>
      </p:sp>
      <p:pic>
        <p:nvPicPr>
          <p:cNvPr id="4" name="Picture 3" descr="A collage of dogs&#10;&#10;Description automatically generated with low confidence">
            <a:extLst>
              <a:ext uri="{FF2B5EF4-FFF2-40B4-BE49-F238E27FC236}">
                <a16:creationId xmlns:a16="http://schemas.microsoft.com/office/drawing/2014/main" id="{65956BD7-7AA0-994E-A610-9E3BFB3727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00" y="1828800"/>
            <a:ext cx="8382000" cy="3015647"/>
          </a:xfrm>
          <a:prstGeom prst="rect">
            <a:avLst/>
          </a:prstGeom>
        </p:spPr>
      </p:pic>
      <p:sp>
        <p:nvSpPr>
          <p:cNvPr id="6" name="TextBox 5">
            <a:extLst>
              <a:ext uri="{FF2B5EF4-FFF2-40B4-BE49-F238E27FC236}">
                <a16:creationId xmlns:a16="http://schemas.microsoft.com/office/drawing/2014/main" id="{4B1E4D02-64F0-EF44-9A83-577CA8D21DCB}"/>
              </a:ext>
            </a:extLst>
          </p:cNvPr>
          <p:cNvSpPr txBox="1"/>
          <p:nvPr/>
        </p:nvSpPr>
        <p:spPr>
          <a:xfrm>
            <a:off x="1371600" y="926068"/>
            <a:ext cx="6477000" cy="369332"/>
          </a:xfrm>
          <a:prstGeom prst="rect">
            <a:avLst/>
          </a:prstGeom>
          <a:noFill/>
        </p:spPr>
        <p:txBody>
          <a:bodyPr wrap="square">
            <a:spAutoFit/>
          </a:bodyPr>
          <a:lstStyle/>
          <a:p>
            <a:pPr algn="ctr"/>
            <a:r>
              <a:rPr lang="en-US" dirty="0">
                <a:solidFill>
                  <a:srgbClr val="FFFF00"/>
                </a:solidFill>
              </a:rPr>
              <a:t>cluster images based on the cosine similarity of their profiles.</a:t>
            </a:r>
          </a:p>
        </p:txBody>
      </p:sp>
      <p:sp>
        <p:nvSpPr>
          <p:cNvPr id="7" name="TextBox 6">
            <a:extLst>
              <a:ext uri="{FF2B5EF4-FFF2-40B4-BE49-F238E27FC236}">
                <a16:creationId xmlns:a16="http://schemas.microsoft.com/office/drawing/2014/main" id="{ED288619-2D31-6646-9B52-E5FBB5C5C16E}"/>
              </a:ext>
            </a:extLst>
          </p:cNvPr>
          <p:cNvSpPr txBox="1"/>
          <p:nvPr/>
        </p:nvSpPr>
        <p:spPr>
          <a:xfrm>
            <a:off x="304800" y="60652"/>
            <a:ext cx="6019799" cy="461665"/>
          </a:xfrm>
          <a:prstGeom prst="rect">
            <a:avLst/>
          </a:prstGeom>
          <a:noFill/>
          <a:ln w="12700">
            <a:solidFill>
              <a:srgbClr val="92D050"/>
            </a:solidFill>
          </a:ln>
        </p:spPr>
        <p:txBody>
          <a:bodyPr wrap="square" rtlCol="0">
            <a:spAutoFit/>
          </a:bodyPr>
          <a:lstStyle/>
          <a:p>
            <a:r>
              <a:rPr lang="en-US" sz="2400" dirty="0">
                <a:solidFill>
                  <a:schemeClr val="bg1"/>
                </a:solidFill>
              </a:rPr>
              <a:t>Nearest Neighbors in Parameter Saliency space</a:t>
            </a:r>
          </a:p>
        </p:txBody>
      </p:sp>
    </p:spTree>
    <p:extLst>
      <p:ext uri="{BB962C8B-B14F-4D97-AF65-F5344CB8AC3E}">
        <p14:creationId xmlns:p14="http://schemas.microsoft.com/office/powerpoint/2010/main" val="20819909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A3652A8-FDED-4E49-89B0-FF530A514AC8}"/>
              </a:ext>
            </a:extLst>
          </p:cNvPr>
          <p:cNvSpPr>
            <a:spLocks noGrp="1"/>
          </p:cNvSpPr>
          <p:nvPr>
            <p:ph type="sldNum" sz="quarter" idx="12"/>
          </p:nvPr>
        </p:nvSpPr>
        <p:spPr/>
        <p:txBody>
          <a:bodyPr/>
          <a:lstStyle/>
          <a:p>
            <a:fld id="{E7CE7BE8-E849-0848-BA12-09DFF1A75794}" type="slidenum">
              <a:rPr lang="en-US" smtClean="0"/>
              <a:t>17</a:t>
            </a:fld>
            <a:endParaRPr lang="en-US"/>
          </a:p>
        </p:txBody>
      </p:sp>
      <p:pic>
        <p:nvPicPr>
          <p:cNvPr id="4" name="Picture 3" descr="A collage of people&#10;&#10;Description automatically generated with low confidence">
            <a:extLst>
              <a:ext uri="{FF2B5EF4-FFF2-40B4-BE49-F238E27FC236}">
                <a16:creationId xmlns:a16="http://schemas.microsoft.com/office/drawing/2014/main" id="{0D33D879-3518-2640-9FB2-128D52F902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2900" y="1905000"/>
            <a:ext cx="8458200" cy="3260883"/>
          </a:xfrm>
          <a:prstGeom prst="rect">
            <a:avLst/>
          </a:prstGeom>
        </p:spPr>
      </p:pic>
      <p:sp>
        <p:nvSpPr>
          <p:cNvPr id="8" name="TextBox 7">
            <a:extLst>
              <a:ext uri="{FF2B5EF4-FFF2-40B4-BE49-F238E27FC236}">
                <a16:creationId xmlns:a16="http://schemas.microsoft.com/office/drawing/2014/main" id="{C36E780B-3BFB-B743-94DD-FFDE91F85A75}"/>
              </a:ext>
            </a:extLst>
          </p:cNvPr>
          <p:cNvSpPr txBox="1"/>
          <p:nvPr/>
        </p:nvSpPr>
        <p:spPr>
          <a:xfrm>
            <a:off x="304800" y="60652"/>
            <a:ext cx="6629400" cy="461665"/>
          </a:xfrm>
          <a:prstGeom prst="rect">
            <a:avLst/>
          </a:prstGeom>
          <a:noFill/>
          <a:ln w="12700">
            <a:solidFill>
              <a:srgbClr val="92D050"/>
            </a:solidFill>
          </a:ln>
        </p:spPr>
        <p:txBody>
          <a:bodyPr wrap="square" rtlCol="0">
            <a:spAutoFit/>
          </a:bodyPr>
          <a:lstStyle/>
          <a:p>
            <a:r>
              <a:rPr lang="en-US" sz="2400" dirty="0">
                <a:solidFill>
                  <a:schemeClr val="bg1"/>
                </a:solidFill>
              </a:rPr>
              <a:t>Nearest neighbors using early and deeper layers</a:t>
            </a:r>
          </a:p>
        </p:txBody>
      </p:sp>
    </p:spTree>
    <p:extLst>
      <p:ext uri="{BB962C8B-B14F-4D97-AF65-F5344CB8AC3E}">
        <p14:creationId xmlns:p14="http://schemas.microsoft.com/office/powerpoint/2010/main" val="7635084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31EF756-A829-A84F-B91A-8F818D2306FC}"/>
              </a:ext>
            </a:extLst>
          </p:cNvPr>
          <p:cNvSpPr>
            <a:spLocks noGrp="1"/>
          </p:cNvSpPr>
          <p:nvPr>
            <p:ph type="sldNum" sz="quarter" idx="12"/>
          </p:nvPr>
        </p:nvSpPr>
        <p:spPr/>
        <p:txBody>
          <a:bodyPr/>
          <a:lstStyle/>
          <a:p>
            <a:fld id="{E7CE7BE8-E849-0848-BA12-09DFF1A75794}" type="slidenum">
              <a:rPr lang="en-US" smtClean="0"/>
              <a:t>18</a:t>
            </a:fld>
            <a:endParaRPr lang="en-US"/>
          </a:p>
        </p:txBody>
      </p:sp>
      <p:pic>
        <p:nvPicPr>
          <p:cNvPr id="4" name="Picture 3" descr="A screenshot of a computer&#10;&#10;Description automatically generated with medium confidence">
            <a:extLst>
              <a:ext uri="{FF2B5EF4-FFF2-40B4-BE49-F238E27FC236}">
                <a16:creationId xmlns:a16="http://schemas.microsoft.com/office/drawing/2014/main" id="{A09AB49B-1CF5-DE43-99C0-500D4BA5EF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7175" y="2438400"/>
            <a:ext cx="8629650" cy="3738275"/>
          </a:xfrm>
          <a:prstGeom prst="rect">
            <a:avLst/>
          </a:prstGeom>
        </p:spPr>
      </p:pic>
      <p:sp>
        <p:nvSpPr>
          <p:cNvPr id="5" name="TextBox 4">
            <a:extLst>
              <a:ext uri="{FF2B5EF4-FFF2-40B4-BE49-F238E27FC236}">
                <a16:creationId xmlns:a16="http://schemas.microsoft.com/office/drawing/2014/main" id="{D3FBFCBC-0653-6D4C-B23F-3861EB99C0E3}"/>
              </a:ext>
            </a:extLst>
          </p:cNvPr>
          <p:cNvSpPr txBox="1"/>
          <p:nvPr/>
        </p:nvSpPr>
        <p:spPr>
          <a:xfrm>
            <a:off x="304800" y="60652"/>
            <a:ext cx="4038600" cy="461665"/>
          </a:xfrm>
          <a:prstGeom prst="rect">
            <a:avLst/>
          </a:prstGeom>
          <a:noFill/>
          <a:ln w="12700">
            <a:solidFill>
              <a:srgbClr val="92D050"/>
            </a:solidFill>
          </a:ln>
        </p:spPr>
        <p:txBody>
          <a:bodyPr wrap="square" rtlCol="0">
            <a:spAutoFit/>
          </a:bodyPr>
          <a:lstStyle/>
          <a:p>
            <a:r>
              <a:rPr lang="en-US" sz="2400" dirty="0">
                <a:solidFill>
                  <a:schemeClr val="bg1"/>
                </a:solidFill>
              </a:rPr>
              <a:t>Fine-tuning to correct mistakes</a:t>
            </a:r>
          </a:p>
        </p:txBody>
      </p:sp>
      <p:sp>
        <p:nvSpPr>
          <p:cNvPr id="6" name="TextBox 5">
            <a:extLst>
              <a:ext uri="{FF2B5EF4-FFF2-40B4-BE49-F238E27FC236}">
                <a16:creationId xmlns:a16="http://schemas.microsoft.com/office/drawing/2014/main" id="{4BFF6633-DC65-4D4B-9E2F-00DCFE97884F}"/>
              </a:ext>
            </a:extLst>
          </p:cNvPr>
          <p:cNvSpPr txBox="1"/>
          <p:nvPr/>
        </p:nvSpPr>
        <p:spPr>
          <a:xfrm>
            <a:off x="381000" y="905470"/>
            <a:ext cx="8505825" cy="120032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FFFF00"/>
                </a:solidFill>
              </a:rPr>
              <a:t>Fine-tune a pretrained ResNet-50 for one step on a single image</a:t>
            </a:r>
          </a:p>
          <a:p>
            <a:pPr marL="285750" indent="-285750">
              <a:buFont typeface="Arial" panose="020B0604020202020204" pitchFamily="34" charset="0"/>
              <a:buChar char="•"/>
            </a:pPr>
            <a:r>
              <a:rPr lang="en-US" dirty="0">
                <a:solidFill>
                  <a:srgbClr val="FFFF00"/>
                </a:solidFill>
              </a:rPr>
              <a:t>Track the model’s performance on the image’s nearest neighbors</a:t>
            </a:r>
          </a:p>
          <a:p>
            <a:pPr marL="285750" indent="-285750">
              <a:buFont typeface="Arial" panose="020B0604020202020204" pitchFamily="34" charset="0"/>
              <a:buChar char="•"/>
            </a:pPr>
            <a:r>
              <a:rPr lang="en-US" dirty="0">
                <a:solidFill>
                  <a:srgbClr val="FFFF00"/>
                </a:solidFill>
              </a:rPr>
              <a:t>No label information of nearest neighbors used.</a:t>
            </a:r>
          </a:p>
          <a:p>
            <a:pPr marL="285750" indent="-285750">
              <a:buFont typeface="Arial" panose="020B0604020202020204" pitchFamily="34" charset="0"/>
              <a:buChar char="•"/>
            </a:pPr>
            <a:r>
              <a:rPr lang="en-US" dirty="0">
                <a:solidFill>
                  <a:srgbClr val="FFFF00"/>
                </a:solidFill>
              </a:rPr>
              <a:t>tunable filters to be no more than 1.0% </a:t>
            </a:r>
          </a:p>
        </p:txBody>
      </p:sp>
    </p:spTree>
    <p:extLst>
      <p:ext uri="{BB962C8B-B14F-4D97-AF65-F5344CB8AC3E}">
        <p14:creationId xmlns:p14="http://schemas.microsoft.com/office/powerpoint/2010/main" val="7209347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5BC9564-1C08-ED41-AC4A-9ABC434E3A21}"/>
              </a:ext>
            </a:extLst>
          </p:cNvPr>
          <p:cNvSpPr>
            <a:spLocks noGrp="1"/>
          </p:cNvSpPr>
          <p:nvPr>
            <p:ph type="sldNum" sz="quarter" idx="12"/>
          </p:nvPr>
        </p:nvSpPr>
        <p:spPr/>
        <p:txBody>
          <a:bodyPr/>
          <a:lstStyle/>
          <a:p>
            <a:fld id="{E7CE7BE8-E849-0848-BA12-09DFF1A75794}" type="slidenum">
              <a:rPr lang="en-US" smtClean="0"/>
              <a:t>19</a:t>
            </a:fld>
            <a:endParaRPr lang="en-US"/>
          </a:p>
        </p:txBody>
      </p:sp>
      <p:pic>
        <p:nvPicPr>
          <p:cNvPr id="6" name="Picture 5" descr="Graphical user interface, timeline&#10;&#10;Description automatically generated">
            <a:extLst>
              <a:ext uri="{FF2B5EF4-FFF2-40B4-BE49-F238E27FC236}">
                <a16:creationId xmlns:a16="http://schemas.microsoft.com/office/drawing/2014/main" id="{98ADD010-2C38-0046-B871-B7802352E8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1815" y="638175"/>
            <a:ext cx="7760369" cy="6143625"/>
          </a:xfrm>
          <a:prstGeom prst="rect">
            <a:avLst/>
          </a:prstGeom>
        </p:spPr>
      </p:pic>
      <p:sp>
        <p:nvSpPr>
          <p:cNvPr id="9" name="TextBox 8">
            <a:extLst>
              <a:ext uri="{FF2B5EF4-FFF2-40B4-BE49-F238E27FC236}">
                <a16:creationId xmlns:a16="http://schemas.microsoft.com/office/drawing/2014/main" id="{02D1B68F-A9CC-4F44-9EAC-E610788EA843}"/>
              </a:ext>
            </a:extLst>
          </p:cNvPr>
          <p:cNvSpPr txBox="1"/>
          <p:nvPr/>
        </p:nvSpPr>
        <p:spPr>
          <a:xfrm>
            <a:off x="304801" y="60652"/>
            <a:ext cx="4038599" cy="461665"/>
          </a:xfrm>
          <a:prstGeom prst="rect">
            <a:avLst/>
          </a:prstGeom>
          <a:noFill/>
          <a:ln w="12700">
            <a:solidFill>
              <a:srgbClr val="92D050"/>
            </a:solidFill>
          </a:ln>
        </p:spPr>
        <p:txBody>
          <a:bodyPr wrap="square" rtlCol="0">
            <a:spAutoFit/>
          </a:bodyPr>
          <a:lstStyle/>
          <a:p>
            <a:r>
              <a:rPr lang="en-US" sz="2400" dirty="0">
                <a:solidFill>
                  <a:schemeClr val="bg1"/>
                </a:solidFill>
              </a:rPr>
              <a:t>Interpretable Network Failures</a:t>
            </a:r>
          </a:p>
        </p:txBody>
      </p:sp>
    </p:spTree>
    <p:extLst>
      <p:ext uri="{BB962C8B-B14F-4D97-AF65-F5344CB8AC3E}">
        <p14:creationId xmlns:p14="http://schemas.microsoft.com/office/powerpoint/2010/main" val="42066905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59D4305-309B-B94A-ABE3-7AE2B2F019DB}"/>
              </a:ext>
            </a:extLst>
          </p:cNvPr>
          <p:cNvSpPr txBox="1"/>
          <p:nvPr/>
        </p:nvSpPr>
        <p:spPr>
          <a:xfrm>
            <a:off x="228600" y="24825"/>
            <a:ext cx="3221138" cy="584775"/>
          </a:xfrm>
          <a:prstGeom prst="rect">
            <a:avLst/>
          </a:prstGeom>
          <a:noFill/>
        </p:spPr>
        <p:txBody>
          <a:bodyPr wrap="none" rtlCol="0">
            <a:spAutoFit/>
          </a:bodyPr>
          <a:lstStyle/>
          <a:p>
            <a:r>
              <a:rPr lang="en-US" sz="3200" dirty="0">
                <a:solidFill>
                  <a:schemeClr val="bg1"/>
                </a:solidFill>
                <a:latin typeface="Calibri" panose="020F0502020204030204" pitchFamily="34" charset="0"/>
                <a:ea typeface="Roboto" panose="02000000000000000000" pitchFamily="2" charset="0"/>
                <a:cs typeface="Calibri" panose="020F0502020204030204" pitchFamily="34" charset="0"/>
              </a:rPr>
              <a:t>Paper Information</a:t>
            </a:r>
            <a:endParaRPr lang="en-US" sz="3200" dirty="0">
              <a:solidFill>
                <a:schemeClr val="bg1"/>
              </a:solidFill>
              <a:latin typeface="Calibri" panose="020F0502020204030204" pitchFamily="34" charset="0"/>
              <a:cs typeface="Calibri" panose="020F0502020204030204" pitchFamily="34" charset="0"/>
            </a:endParaRPr>
          </a:p>
        </p:txBody>
      </p:sp>
      <p:pic>
        <p:nvPicPr>
          <p:cNvPr id="6" name="Picture 5" descr="Table&#10;&#10;Description automatically generated">
            <a:extLst>
              <a:ext uri="{FF2B5EF4-FFF2-40B4-BE49-F238E27FC236}">
                <a16:creationId xmlns:a16="http://schemas.microsoft.com/office/drawing/2014/main" id="{14CE081C-7457-964A-8C6E-12ADF52913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4400" y="762000"/>
            <a:ext cx="7620000" cy="5244501"/>
          </a:xfrm>
          <a:prstGeom prst="rect">
            <a:avLst/>
          </a:prstGeom>
        </p:spPr>
      </p:pic>
      <p:sp>
        <p:nvSpPr>
          <p:cNvPr id="7" name="TextBox 6">
            <a:extLst>
              <a:ext uri="{FF2B5EF4-FFF2-40B4-BE49-F238E27FC236}">
                <a16:creationId xmlns:a16="http://schemas.microsoft.com/office/drawing/2014/main" id="{6F568C5D-D6F0-D044-9D90-BB8FA5318F53}"/>
              </a:ext>
            </a:extLst>
          </p:cNvPr>
          <p:cNvSpPr txBox="1"/>
          <p:nvPr/>
        </p:nvSpPr>
        <p:spPr>
          <a:xfrm>
            <a:off x="7728127" y="6400800"/>
            <a:ext cx="1111073" cy="369332"/>
          </a:xfrm>
          <a:prstGeom prst="rect">
            <a:avLst/>
          </a:prstGeom>
          <a:noFill/>
        </p:spPr>
        <p:txBody>
          <a:bodyPr wrap="none" rtlCol="0">
            <a:spAutoFit/>
          </a:bodyPr>
          <a:lstStyle/>
          <a:p>
            <a:r>
              <a:rPr lang="en-US" dirty="0">
                <a:solidFill>
                  <a:srgbClr val="FFC000"/>
                </a:solidFill>
                <a:hlinkClick r:id="rId4">
                  <a:extLst>
                    <a:ext uri="{A12FA001-AC4F-418D-AE19-62706E023703}">
                      <ahyp:hlinkClr xmlns:ahyp="http://schemas.microsoft.com/office/drawing/2018/hyperlinkcolor" val="tx"/>
                    </a:ext>
                  </a:extLst>
                </a:hlinkClick>
              </a:rPr>
              <a:t>paper link</a:t>
            </a:r>
            <a:endParaRPr lang="en-US" dirty="0">
              <a:solidFill>
                <a:srgbClr val="FFC000"/>
              </a:solidFill>
            </a:endParaRPr>
          </a:p>
        </p:txBody>
      </p:sp>
      <p:sp>
        <p:nvSpPr>
          <p:cNvPr id="8" name="TextBox 7">
            <a:extLst>
              <a:ext uri="{FF2B5EF4-FFF2-40B4-BE49-F238E27FC236}">
                <a16:creationId xmlns:a16="http://schemas.microsoft.com/office/drawing/2014/main" id="{3E8D49B9-50AF-E942-BC1F-0DEA20F8CCAF}"/>
              </a:ext>
            </a:extLst>
          </p:cNvPr>
          <p:cNvSpPr txBox="1"/>
          <p:nvPr/>
        </p:nvSpPr>
        <p:spPr>
          <a:xfrm>
            <a:off x="228600" y="6400800"/>
            <a:ext cx="2164119" cy="369332"/>
          </a:xfrm>
          <a:prstGeom prst="rect">
            <a:avLst/>
          </a:prstGeom>
          <a:noFill/>
        </p:spPr>
        <p:txBody>
          <a:bodyPr wrap="none" rtlCol="0">
            <a:spAutoFit/>
          </a:bodyPr>
          <a:lstStyle/>
          <a:p>
            <a:r>
              <a:rPr lang="en-US" dirty="0">
                <a:solidFill>
                  <a:srgbClr val="FFFF00"/>
                </a:solidFill>
              </a:rPr>
              <a:t>Venue: NeurIPS 2022</a:t>
            </a:r>
          </a:p>
        </p:txBody>
      </p:sp>
      <p:sp>
        <p:nvSpPr>
          <p:cNvPr id="9" name="TextBox 8">
            <a:extLst>
              <a:ext uri="{FF2B5EF4-FFF2-40B4-BE49-F238E27FC236}">
                <a16:creationId xmlns:a16="http://schemas.microsoft.com/office/drawing/2014/main" id="{44CF7645-09C0-8B41-888A-B1B00714F178}"/>
              </a:ext>
            </a:extLst>
          </p:cNvPr>
          <p:cNvSpPr txBox="1"/>
          <p:nvPr/>
        </p:nvSpPr>
        <p:spPr>
          <a:xfrm>
            <a:off x="3886200" y="6400800"/>
            <a:ext cx="1825884" cy="369332"/>
          </a:xfrm>
          <a:prstGeom prst="rect">
            <a:avLst/>
          </a:prstGeom>
          <a:noFill/>
        </p:spPr>
        <p:txBody>
          <a:bodyPr wrap="none" rtlCol="0">
            <a:spAutoFit/>
          </a:bodyPr>
          <a:lstStyle/>
          <a:p>
            <a:r>
              <a:rPr lang="en-US" dirty="0">
                <a:solidFill>
                  <a:srgbClr val="FFFF00"/>
                </a:solidFill>
              </a:rPr>
              <a:t>Best paper award</a:t>
            </a:r>
          </a:p>
        </p:txBody>
      </p:sp>
    </p:spTree>
    <p:extLst>
      <p:ext uri="{BB962C8B-B14F-4D97-AF65-F5344CB8AC3E}">
        <p14:creationId xmlns:p14="http://schemas.microsoft.com/office/powerpoint/2010/main" val="10321412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E108F21-FC72-1E42-BC52-F8B6A26495C7}"/>
              </a:ext>
            </a:extLst>
          </p:cNvPr>
          <p:cNvSpPr>
            <a:spLocks noGrp="1"/>
          </p:cNvSpPr>
          <p:nvPr>
            <p:ph type="sldNum" sz="quarter" idx="12"/>
          </p:nvPr>
        </p:nvSpPr>
        <p:spPr/>
        <p:txBody>
          <a:bodyPr/>
          <a:lstStyle/>
          <a:p>
            <a:fld id="{E7CE7BE8-E849-0848-BA12-09DFF1A75794}" type="slidenum">
              <a:rPr lang="en-US" smtClean="0"/>
              <a:t>20</a:t>
            </a:fld>
            <a:endParaRPr lang="en-US"/>
          </a:p>
        </p:txBody>
      </p:sp>
      <p:pic>
        <p:nvPicPr>
          <p:cNvPr id="4" name="Picture 3" descr="Graphical user interface, website&#10;&#10;Description automatically generated">
            <a:extLst>
              <a:ext uri="{FF2B5EF4-FFF2-40B4-BE49-F238E27FC236}">
                <a16:creationId xmlns:a16="http://schemas.microsoft.com/office/drawing/2014/main" id="{EE62806D-3DC1-0F42-8765-C86E5434D6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7175" y="774122"/>
            <a:ext cx="8629650" cy="5629415"/>
          </a:xfrm>
          <a:prstGeom prst="rect">
            <a:avLst/>
          </a:prstGeom>
        </p:spPr>
      </p:pic>
    </p:spTree>
    <p:extLst>
      <p:ext uri="{BB962C8B-B14F-4D97-AF65-F5344CB8AC3E}">
        <p14:creationId xmlns:p14="http://schemas.microsoft.com/office/powerpoint/2010/main" val="14424172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3C5CACD-4B2C-0549-BC3A-F7AE313E2F2A}"/>
              </a:ext>
            </a:extLst>
          </p:cNvPr>
          <p:cNvSpPr>
            <a:spLocks noGrp="1"/>
          </p:cNvSpPr>
          <p:nvPr>
            <p:ph type="sldNum" sz="quarter" idx="12"/>
          </p:nvPr>
        </p:nvSpPr>
        <p:spPr/>
        <p:txBody>
          <a:bodyPr/>
          <a:lstStyle/>
          <a:p>
            <a:fld id="{E7CE7BE8-E849-0848-BA12-09DFF1A75794}" type="slidenum">
              <a:rPr lang="en-US" smtClean="0"/>
              <a:t>21</a:t>
            </a:fld>
            <a:endParaRPr lang="en-US"/>
          </a:p>
        </p:txBody>
      </p:sp>
      <p:sp>
        <p:nvSpPr>
          <p:cNvPr id="3" name="TextBox 2">
            <a:extLst>
              <a:ext uri="{FF2B5EF4-FFF2-40B4-BE49-F238E27FC236}">
                <a16:creationId xmlns:a16="http://schemas.microsoft.com/office/drawing/2014/main" id="{26A77731-688E-A24E-AEB2-6FAE323FFF46}"/>
              </a:ext>
            </a:extLst>
          </p:cNvPr>
          <p:cNvSpPr txBox="1"/>
          <p:nvPr/>
        </p:nvSpPr>
        <p:spPr>
          <a:xfrm>
            <a:off x="228600" y="76200"/>
            <a:ext cx="1828800" cy="461665"/>
          </a:xfrm>
          <a:prstGeom prst="rect">
            <a:avLst/>
          </a:prstGeom>
          <a:noFill/>
          <a:ln w="12700">
            <a:solidFill>
              <a:srgbClr val="92D050"/>
            </a:solidFill>
          </a:ln>
        </p:spPr>
        <p:txBody>
          <a:bodyPr wrap="square" rtlCol="0">
            <a:spAutoFit/>
          </a:bodyPr>
          <a:lstStyle/>
          <a:p>
            <a:r>
              <a:rPr lang="en-US" sz="2400" dirty="0">
                <a:solidFill>
                  <a:schemeClr val="bg1"/>
                </a:solidFill>
              </a:rPr>
              <a:t>Conclusion</a:t>
            </a:r>
          </a:p>
        </p:txBody>
      </p:sp>
      <p:sp>
        <p:nvSpPr>
          <p:cNvPr id="4" name="TextBox 3">
            <a:extLst>
              <a:ext uri="{FF2B5EF4-FFF2-40B4-BE49-F238E27FC236}">
                <a16:creationId xmlns:a16="http://schemas.microsoft.com/office/drawing/2014/main" id="{D426950D-E67C-2E43-92D6-180A10E1CD56}"/>
              </a:ext>
            </a:extLst>
          </p:cNvPr>
          <p:cNvSpPr txBox="1"/>
          <p:nvPr/>
        </p:nvSpPr>
        <p:spPr>
          <a:xfrm>
            <a:off x="228600" y="1170590"/>
            <a:ext cx="8534400" cy="2031325"/>
          </a:xfrm>
          <a:prstGeom prst="rect">
            <a:avLst/>
          </a:prstGeom>
          <a:noFill/>
        </p:spPr>
        <p:txBody>
          <a:bodyPr wrap="square">
            <a:spAutoFit/>
          </a:bodyPr>
          <a:lstStyle/>
          <a:p>
            <a:pPr marL="342900" indent="-342900">
              <a:buFont typeface="Wingdings" pitchFamily="2" charset="2"/>
              <a:buChar char="Ø"/>
            </a:pPr>
            <a:r>
              <a:rPr lang="en-US" dirty="0">
                <a:solidFill>
                  <a:schemeClr val="bg1"/>
                </a:solidFill>
              </a:rPr>
              <a:t>Input-space saliency identifies the regions in the input for which model is doing well. </a:t>
            </a:r>
          </a:p>
          <a:p>
            <a:pPr marL="342900" indent="-342900">
              <a:buFont typeface="Wingdings" pitchFamily="2" charset="2"/>
              <a:buChar char="Ø"/>
            </a:pPr>
            <a:r>
              <a:rPr lang="en-US" dirty="0">
                <a:solidFill>
                  <a:schemeClr val="bg1"/>
                </a:solidFill>
              </a:rPr>
              <a:t>Parameter-space saliency identifies the parameters in the model-space where model is doing wrong. </a:t>
            </a:r>
          </a:p>
          <a:p>
            <a:pPr marL="342900" indent="-342900">
              <a:buFont typeface="Wingdings" pitchFamily="2" charset="2"/>
              <a:buChar char="Ø"/>
            </a:pPr>
            <a:r>
              <a:rPr lang="en-US" dirty="0">
                <a:solidFill>
                  <a:schemeClr val="bg1"/>
                </a:solidFill>
              </a:rPr>
              <a:t>When these two saliencies are coordinated well, the semantics for which the model is making error can be identified and the corresponding parameters can be detected.</a:t>
            </a:r>
          </a:p>
          <a:p>
            <a:pPr marL="342900" indent="-342900">
              <a:buFont typeface="Wingdings" pitchFamily="2" charset="2"/>
              <a:buChar char="Ø"/>
            </a:pPr>
            <a:r>
              <a:rPr lang="en-US" dirty="0">
                <a:solidFill>
                  <a:schemeClr val="bg1"/>
                </a:solidFill>
              </a:rPr>
              <a:t>identified salient parameters are responsible for misclassification but they are not the only responsible params in the space. </a:t>
            </a:r>
          </a:p>
        </p:txBody>
      </p:sp>
    </p:spTree>
    <p:extLst>
      <p:ext uri="{BB962C8B-B14F-4D97-AF65-F5344CB8AC3E}">
        <p14:creationId xmlns:p14="http://schemas.microsoft.com/office/powerpoint/2010/main" val="5424637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idx="4294967295"/>
          </p:nvPr>
        </p:nvSpPr>
        <p:spPr>
          <a:xfrm>
            <a:off x="3048001" y="3238713"/>
            <a:ext cx="3200399" cy="1028487"/>
          </a:xfrm>
          <a:prstGeom prst="rect">
            <a:avLst/>
          </a:prstGeom>
        </p:spPr>
        <p:txBody>
          <a:bodyPr vert="horz" wrap="square" lIns="0" tIns="12700" rIns="0" bIns="0" rtlCol="0">
            <a:spAutoFit/>
          </a:bodyPr>
          <a:lstStyle/>
          <a:p>
            <a:pPr marL="12700" algn="ctr">
              <a:spcBef>
                <a:spcPts val="100"/>
              </a:spcBef>
            </a:pPr>
            <a:r>
              <a:rPr lang="en-US" sz="4800" spc="-31" dirty="0">
                <a:solidFill>
                  <a:srgbClr val="FFFF00"/>
                </a:solidFill>
              </a:rPr>
              <a:t>Thank you!</a:t>
            </a:r>
            <a:br>
              <a:rPr lang="en-US" sz="4800" spc="-31" dirty="0">
                <a:solidFill>
                  <a:srgbClr val="FFFF00"/>
                </a:solidFill>
              </a:rPr>
            </a:br>
            <a:r>
              <a:rPr lang="en-US" sz="1800" spc="-31" dirty="0">
                <a:solidFill>
                  <a:srgbClr val="FFFF00"/>
                </a:solidFill>
              </a:rPr>
              <a:t>Contact: mrahman21@gsu.edu</a:t>
            </a:r>
            <a:endParaRPr sz="1800" dirty="0">
              <a:solidFill>
                <a:srgbClr val="FFFF00"/>
              </a:solidFill>
            </a:endParaRPr>
          </a:p>
        </p:txBody>
      </p:sp>
      <p:sp>
        <p:nvSpPr>
          <p:cNvPr id="11" name="Slide Number Placeholder 10">
            <a:extLst>
              <a:ext uri="{FF2B5EF4-FFF2-40B4-BE49-F238E27FC236}">
                <a16:creationId xmlns:a16="http://schemas.microsoft.com/office/drawing/2014/main" id="{08BCA275-BA15-A742-ABF8-9634FBDF4619}"/>
              </a:ext>
            </a:extLst>
          </p:cNvPr>
          <p:cNvSpPr>
            <a:spLocks noGrp="1"/>
          </p:cNvSpPr>
          <p:nvPr>
            <p:ph type="sldNum" sz="quarter" idx="12"/>
          </p:nvPr>
        </p:nvSpPr>
        <p:spPr>
          <a:xfrm>
            <a:off x="8629650" y="6416675"/>
            <a:ext cx="438150" cy="365125"/>
          </a:xfrm>
        </p:spPr>
        <p:txBody>
          <a:bodyPr/>
          <a:lstStyle/>
          <a:p>
            <a:fld id="{E7CE7BE8-E849-0848-BA12-09DFF1A75794}" type="slidenum">
              <a:rPr lang="en-US" smtClean="0"/>
              <a:t>22</a:t>
            </a:fld>
            <a:endParaRPr lang="en-US"/>
          </a:p>
        </p:txBody>
      </p:sp>
      <p:pic>
        <p:nvPicPr>
          <p:cNvPr id="8" name="Google Shape;93;p19">
            <a:extLst>
              <a:ext uri="{FF2B5EF4-FFF2-40B4-BE49-F238E27FC236}">
                <a16:creationId xmlns:a16="http://schemas.microsoft.com/office/drawing/2014/main" id="{AA944417-21FA-DC45-8ACD-B1982229C639}"/>
              </a:ext>
            </a:extLst>
          </p:cNvPr>
          <p:cNvPicPr preferRelativeResize="0"/>
          <p:nvPr/>
        </p:nvPicPr>
        <p:blipFill>
          <a:blip r:embed="rId3">
            <a:alphaModFix/>
          </a:blip>
          <a:stretch>
            <a:fillRect/>
          </a:stretch>
        </p:blipFill>
        <p:spPr>
          <a:xfrm>
            <a:off x="4527594" y="5752149"/>
            <a:ext cx="4616406" cy="1105851"/>
          </a:xfrm>
          <a:prstGeom prst="rect">
            <a:avLst/>
          </a:prstGeom>
          <a:solidFill>
            <a:schemeClr val="accent1">
              <a:lumMod val="75000"/>
            </a:schemeClr>
          </a:solidFill>
          <a:ln>
            <a:noFill/>
          </a:ln>
        </p:spPr>
      </p:pic>
      <p:pic>
        <p:nvPicPr>
          <p:cNvPr id="12" name="Picture 11" descr="Logo, company name&#10;&#10;Description automatically generated">
            <a:extLst>
              <a:ext uri="{FF2B5EF4-FFF2-40B4-BE49-F238E27FC236}">
                <a16:creationId xmlns:a16="http://schemas.microsoft.com/office/drawing/2014/main" id="{ED56872E-4831-234A-B75A-22D5320F0C0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180" y="5060710"/>
            <a:ext cx="2209820" cy="1797290"/>
          </a:xfrm>
          <a:prstGeom prst="rect">
            <a:avLst/>
          </a:prstGeom>
          <a:noFill/>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9B78877-2BD7-7E40-ABB6-A35EF980BCAA}"/>
              </a:ext>
            </a:extLst>
          </p:cNvPr>
          <p:cNvSpPr txBox="1"/>
          <p:nvPr/>
        </p:nvSpPr>
        <p:spPr>
          <a:xfrm>
            <a:off x="228600" y="76200"/>
            <a:ext cx="6305550" cy="461665"/>
          </a:xfrm>
          <a:prstGeom prst="rect">
            <a:avLst/>
          </a:prstGeom>
          <a:noFill/>
          <a:ln w="12700">
            <a:solidFill>
              <a:srgbClr val="92D050"/>
            </a:solidFill>
          </a:ln>
        </p:spPr>
        <p:txBody>
          <a:bodyPr wrap="square" rtlCol="0">
            <a:spAutoFit/>
          </a:bodyPr>
          <a:lstStyle/>
          <a:p>
            <a:r>
              <a:rPr lang="en-US" sz="2400" dirty="0">
                <a:solidFill>
                  <a:schemeClr val="bg1"/>
                </a:solidFill>
              </a:rPr>
              <a:t>Post hoc explanations – a brief introduction</a:t>
            </a:r>
          </a:p>
        </p:txBody>
      </p:sp>
      <p:sp>
        <p:nvSpPr>
          <p:cNvPr id="3" name="Slide Number Placeholder 6">
            <a:extLst>
              <a:ext uri="{FF2B5EF4-FFF2-40B4-BE49-F238E27FC236}">
                <a16:creationId xmlns:a16="http://schemas.microsoft.com/office/drawing/2014/main" id="{79AE959C-A813-A945-9240-48E477DEAED8}"/>
              </a:ext>
            </a:extLst>
          </p:cNvPr>
          <p:cNvSpPr>
            <a:spLocks noGrp="1"/>
          </p:cNvSpPr>
          <p:nvPr>
            <p:ph type="sldNum" sz="quarter" idx="12"/>
          </p:nvPr>
        </p:nvSpPr>
        <p:spPr>
          <a:xfrm>
            <a:off x="8629650" y="6416675"/>
            <a:ext cx="438150" cy="365125"/>
          </a:xfrm>
        </p:spPr>
        <p:txBody>
          <a:bodyPr/>
          <a:lstStyle/>
          <a:p>
            <a:fld id="{E7CE7BE8-E849-0848-BA12-09DFF1A75794}" type="slidenum">
              <a:rPr lang="en-US" smtClean="0"/>
              <a:t>3</a:t>
            </a:fld>
            <a:endParaRPr lang="en-US"/>
          </a:p>
        </p:txBody>
      </p:sp>
      <p:grpSp>
        <p:nvGrpSpPr>
          <p:cNvPr id="4" name="Group 3">
            <a:extLst>
              <a:ext uri="{FF2B5EF4-FFF2-40B4-BE49-F238E27FC236}">
                <a16:creationId xmlns:a16="http://schemas.microsoft.com/office/drawing/2014/main" id="{7CE60F0A-BDB8-004B-B7CA-4CD012C4E459}"/>
              </a:ext>
            </a:extLst>
          </p:cNvPr>
          <p:cNvGrpSpPr/>
          <p:nvPr/>
        </p:nvGrpSpPr>
        <p:grpSpPr>
          <a:xfrm>
            <a:off x="1732692" y="685800"/>
            <a:ext cx="5811108" cy="2209800"/>
            <a:chOff x="303942" y="1371600"/>
            <a:chExt cx="5811108" cy="2209800"/>
          </a:xfrm>
        </p:grpSpPr>
        <p:sp>
          <p:nvSpPr>
            <p:cNvPr id="5" name="TextBox 4">
              <a:extLst>
                <a:ext uri="{FF2B5EF4-FFF2-40B4-BE49-F238E27FC236}">
                  <a16:creationId xmlns:a16="http://schemas.microsoft.com/office/drawing/2014/main" id="{17031D83-004A-B64F-853B-B6DF87A1DD8F}"/>
                </a:ext>
              </a:extLst>
            </p:cNvPr>
            <p:cNvSpPr txBox="1"/>
            <p:nvPr/>
          </p:nvSpPr>
          <p:spPr>
            <a:xfrm>
              <a:off x="381000" y="2056368"/>
              <a:ext cx="1818527" cy="369332"/>
            </a:xfrm>
            <a:prstGeom prst="rect">
              <a:avLst/>
            </a:prstGeom>
            <a:noFill/>
          </p:spPr>
          <p:txBody>
            <a:bodyPr wrap="square" rtlCol="0">
              <a:spAutoFit/>
            </a:bodyPr>
            <a:lstStyle/>
            <a:p>
              <a:pPr algn="r"/>
              <a:r>
                <a:rPr lang="en-US" dirty="0">
                  <a:solidFill>
                    <a:srgbClr val="FFFF00"/>
                  </a:solidFill>
                </a:rPr>
                <a:t>Model:</a:t>
              </a:r>
            </a:p>
          </p:txBody>
        </p:sp>
        <p:sp>
          <p:nvSpPr>
            <p:cNvPr id="6" name="TextBox 5">
              <a:extLst>
                <a:ext uri="{FF2B5EF4-FFF2-40B4-BE49-F238E27FC236}">
                  <a16:creationId xmlns:a16="http://schemas.microsoft.com/office/drawing/2014/main" id="{2260FC8C-C885-3D4E-9EBF-072205B7ABAA}"/>
                </a:ext>
              </a:extLst>
            </p:cNvPr>
            <p:cNvSpPr txBox="1"/>
            <p:nvPr/>
          </p:nvSpPr>
          <p:spPr>
            <a:xfrm>
              <a:off x="303942" y="2591192"/>
              <a:ext cx="1982058" cy="367908"/>
            </a:xfrm>
            <a:prstGeom prst="rect">
              <a:avLst/>
            </a:prstGeom>
            <a:noFill/>
          </p:spPr>
          <p:txBody>
            <a:bodyPr wrap="square" rtlCol="0">
              <a:spAutoFit/>
            </a:bodyPr>
            <a:lstStyle/>
            <a:p>
              <a:pPr algn="r"/>
              <a:r>
                <a:rPr lang="en-US" dirty="0">
                  <a:solidFill>
                    <a:srgbClr val="FFFF00"/>
                  </a:solidFill>
                </a:rPr>
                <a:t>Class-specific logit:</a:t>
              </a:r>
            </a:p>
          </p:txBody>
        </p:sp>
        <p:pic>
          <p:nvPicPr>
            <p:cNvPr id="7" name="Picture 6">
              <a:extLst>
                <a:ext uri="{FF2B5EF4-FFF2-40B4-BE49-F238E27FC236}">
                  <a16:creationId xmlns:a16="http://schemas.microsoft.com/office/drawing/2014/main" id="{47EBF5E4-7F05-0B4B-B070-404EE5AB833E}"/>
                </a:ext>
              </a:extLst>
            </p:cNvPr>
            <p:cNvPicPr>
              <a:picLocks noChangeAspect="1"/>
            </p:cNvPicPr>
            <p:nvPr/>
          </p:nvPicPr>
          <p:blipFill>
            <a:blip r:embed="rId3"/>
            <a:stretch>
              <a:fillRect/>
            </a:stretch>
          </p:blipFill>
          <p:spPr>
            <a:xfrm>
              <a:off x="3746500" y="1371600"/>
              <a:ext cx="1358900" cy="444500"/>
            </a:xfrm>
            <a:prstGeom prst="rect">
              <a:avLst/>
            </a:prstGeom>
          </p:spPr>
        </p:pic>
        <p:pic>
          <p:nvPicPr>
            <p:cNvPr id="8" name="Picture 7">
              <a:extLst>
                <a:ext uri="{FF2B5EF4-FFF2-40B4-BE49-F238E27FC236}">
                  <a16:creationId xmlns:a16="http://schemas.microsoft.com/office/drawing/2014/main" id="{5677C66A-5793-414B-8FAA-105DBE0AF25B}"/>
                </a:ext>
              </a:extLst>
            </p:cNvPr>
            <p:cNvPicPr>
              <a:picLocks noChangeAspect="1"/>
            </p:cNvPicPr>
            <p:nvPr/>
          </p:nvPicPr>
          <p:blipFill>
            <a:blip r:embed="rId4"/>
            <a:stretch>
              <a:fillRect/>
            </a:stretch>
          </p:blipFill>
          <p:spPr>
            <a:xfrm>
              <a:off x="3365500" y="2006600"/>
              <a:ext cx="2578100" cy="419100"/>
            </a:xfrm>
            <a:prstGeom prst="rect">
              <a:avLst/>
            </a:prstGeom>
          </p:spPr>
        </p:pic>
        <p:pic>
          <p:nvPicPr>
            <p:cNvPr id="9" name="Picture 8">
              <a:extLst>
                <a:ext uri="{FF2B5EF4-FFF2-40B4-BE49-F238E27FC236}">
                  <a16:creationId xmlns:a16="http://schemas.microsoft.com/office/drawing/2014/main" id="{6748805F-0B63-834D-9D53-A962C0FC2026}"/>
                </a:ext>
              </a:extLst>
            </p:cNvPr>
            <p:cNvPicPr>
              <a:picLocks noChangeAspect="1"/>
            </p:cNvPicPr>
            <p:nvPr/>
          </p:nvPicPr>
          <p:blipFill>
            <a:blip r:embed="rId5"/>
            <a:stretch>
              <a:fillRect/>
            </a:stretch>
          </p:blipFill>
          <p:spPr>
            <a:xfrm>
              <a:off x="3028950" y="2501900"/>
              <a:ext cx="3086100" cy="533400"/>
            </a:xfrm>
            <a:prstGeom prst="rect">
              <a:avLst/>
            </a:prstGeom>
          </p:spPr>
        </p:pic>
        <p:pic>
          <p:nvPicPr>
            <p:cNvPr id="10" name="Picture 9">
              <a:extLst>
                <a:ext uri="{FF2B5EF4-FFF2-40B4-BE49-F238E27FC236}">
                  <a16:creationId xmlns:a16="http://schemas.microsoft.com/office/drawing/2014/main" id="{F22C980C-36A1-1F4B-B363-DCFF33DDC8DD}"/>
                </a:ext>
              </a:extLst>
            </p:cNvPr>
            <p:cNvPicPr>
              <a:picLocks noChangeAspect="1"/>
            </p:cNvPicPr>
            <p:nvPr/>
          </p:nvPicPr>
          <p:blipFill>
            <a:blip r:embed="rId6"/>
            <a:stretch>
              <a:fillRect/>
            </a:stretch>
          </p:blipFill>
          <p:spPr>
            <a:xfrm>
              <a:off x="3429000" y="3149600"/>
              <a:ext cx="2489200" cy="419100"/>
            </a:xfrm>
            <a:prstGeom prst="rect">
              <a:avLst/>
            </a:prstGeom>
          </p:spPr>
        </p:pic>
        <p:sp>
          <p:nvSpPr>
            <p:cNvPr id="11" name="TextBox 10">
              <a:extLst>
                <a:ext uri="{FF2B5EF4-FFF2-40B4-BE49-F238E27FC236}">
                  <a16:creationId xmlns:a16="http://schemas.microsoft.com/office/drawing/2014/main" id="{B6597BA4-9F65-5B49-91B0-78F1D7854CB7}"/>
                </a:ext>
              </a:extLst>
            </p:cNvPr>
            <p:cNvSpPr txBox="1"/>
            <p:nvPr/>
          </p:nvSpPr>
          <p:spPr>
            <a:xfrm>
              <a:off x="381000" y="1447800"/>
              <a:ext cx="1818527" cy="369332"/>
            </a:xfrm>
            <a:prstGeom prst="rect">
              <a:avLst/>
            </a:prstGeom>
            <a:noFill/>
          </p:spPr>
          <p:txBody>
            <a:bodyPr wrap="square" rtlCol="0">
              <a:spAutoFit/>
            </a:bodyPr>
            <a:lstStyle/>
            <a:p>
              <a:pPr algn="r"/>
              <a:r>
                <a:rPr lang="en-US" dirty="0">
                  <a:solidFill>
                    <a:srgbClr val="FFFF00"/>
                  </a:solidFill>
                </a:rPr>
                <a:t>Input:</a:t>
              </a:r>
            </a:p>
          </p:txBody>
        </p:sp>
        <p:sp>
          <p:nvSpPr>
            <p:cNvPr id="12" name="TextBox 11">
              <a:extLst>
                <a:ext uri="{FF2B5EF4-FFF2-40B4-BE49-F238E27FC236}">
                  <a16:creationId xmlns:a16="http://schemas.microsoft.com/office/drawing/2014/main" id="{A1C8A55E-74E3-8942-8E98-54B571B998D2}"/>
                </a:ext>
              </a:extLst>
            </p:cNvPr>
            <p:cNvSpPr txBox="1"/>
            <p:nvPr/>
          </p:nvSpPr>
          <p:spPr>
            <a:xfrm>
              <a:off x="457200" y="3212068"/>
              <a:ext cx="1818527" cy="369332"/>
            </a:xfrm>
            <a:prstGeom prst="rect">
              <a:avLst/>
            </a:prstGeom>
            <a:noFill/>
          </p:spPr>
          <p:txBody>
            <a:bodyPr wrap="square" rtlCol="0">
              <a:spAutoFit/>
            </a:bodyPr>
            <a:lstStyle/>
            <a:p>
              <a:pPr algn="r"/>
              <a:r>
                <a:rPr lang="en-US" dirty="0">
                  <a:solidFill>
                    <a:srgbClr val="FFFF00"/>
                  </a:solidFill>
                </a:rPr>
                <a:t>Explanation:</a:t>
              </a:r>
            </a:p>
          </p:txBody>
        </p:sp>
      </p:grpSp>
      <p:sp>
        <p:nvSpPr>
          <p:cNvPr id="13" name="Rectangle 12">
            <a:extLst>
              <a:ext uri="{FF2B5EF4-FFF2-40B4-BE49-F238E27FC236}">
                <a16:creationId xmlns:a16="http://schemas.microsoft.com/office/drawing/2014/main" id="{F84C9712-F3FA-574C-B96B-05BF65FE398C}"/>
              </a:ext>
            </a:extLst>
          </p:cNvPr>
          <p:cNvSpPr/>
          <p:nvPr/>
        </p:nvSpPr>
        <p:spPr>
          <a:xfrm>
            <a:off x="3733800" y="3276600"/>
            <a:ext cx="1905000" cy="190499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Explanation</a:t>
            </a:r>
          </a:p>
          <a:p>
            <a:pPr algn="ctr"/>
            <a:r>
              <a:rPr lang="en-US" dirty="0">
                <a:solidFill>
                  <a:srgbClr val="FFFF00"/>
                </a:solidFill>
              </a:rPr>
              <a:t>E</a:t>
            </a:r>
          </a:p>
        </p:txBody>
      </p:sp>
      <p:pic>
        <p:nvPicPr>
          <p:cNvPr id="14" name="Picture 13">
            <a:extLst>
              <a:ext uri="{FF2B5EF4-FFF2-40B4-BE49-F238E27FC236}">
                <a16:creationId xmlns:a16="http://schemas.microsoft.com/office/drawing/2014/main" id="{33F0EB7B-B282-6241-A8E0-0D8BFAB7429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781800" y="3276601"/>
            <a:ext cx="1905000" cy="1905000"/>
          </a:xfrm>
          <a:prstGeom prst="rect">
            <a:avLst/>
          </a:prstGeom>
        </p:spPr>
      </p:pic>
      <p:pic>
        <p:nvPicPr>
          <p:cNvPr id="15" name="Picture 14" descr="A black and white bird on a fence&#10;&#10;Description automatically generated with medium confidence">
            <a:extLst>
              <a:ext uri="{FF2B5EF4-FFF2-40B4-BE49-F238E27FC236}">
                <a16:creationId xmlns:a16="http://schemas.microsoft.com/office/drawing/2014/main" id="{D546D8A4-461E-DD4F-B8B2-835AE7926CC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43000" y="2971800"/>
            <a:ext cx="1295400" cy="1295400"/>
          </a:xfrm>
          <a:prstGeom prst="rect">
            <a:avLst/>
          </a:prstGeom>
        </p:spPr>
      </p:pic>
      <p:cxnSp>
        <p:nvCxnSpPr>
          <p:cNvPr id="16" name="Straight Arrow Connector 15">
            <a:extLst>
              <a:ext uri="{FF2B5EF4-FFF2-40B4-BE49-F238E27FC236}">
                <a16:creationId xmlns:a16="http://schemas.microsoft.com/office/drawing/2014/main" id="{97534FA1-D043-FE49-87A2-ABD94D3F2E4D}"/>
              </a:ext>
            </a:extLst>
          </p:cNvPr>
          <p:cNvCxnSpPr>
            <a:cxnSpLocks/>
          </p:cNvCxnSpPr>
          <p:nvPr/>
        </p:nvCxnSpPr>
        <p:spPr>
          <a:xfrm flipV="1">
            <a:off x="2590800" y="3581400"/>
            <a:ext cx="1143000" cy="1"/>
          </a:xfrm>
          <a:prstGeom prst="straightConnector1">
            <a:avLst/>
          </a:prstGeom>
          <a:ln w="69850">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79052BF8-50EE-6E44-BD65-AD7F9CFB608F}"/>
              </a:ext>
            </a:extLst>
          </p:cNvPr>
          <p:cNvCxnSpPr>
            <a:cxnSpLocks/>
          </p:cNvCxnSpPr>
          <p:nvPr/>
        </p:nvCxnSpPr>
        <p:spPr>
          <a:xfrm flipV="1">
            <a:off x="5638800" y="4191001"/>
            <a:ext cx="1143000" cy="1"/>
          </a:xfrm>
          <a:prstGeom prst="straightConnector1">
            <a:avLst/>
          </a:prstGeom>
          <a:ln w="69850">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EAD4D387-1A00-324F-8C5A-A3BB18B3972D}"/>
              </a:ext>
            </a:extLst>
          </p:cNvPr>
          <p:cNvSpPr txBox="1"/>
          <p:nvPr/>
        </p:nvSpPr>
        <p:spPr>
          <a:xfrm>
            <a:off x="228600" y="2590800"/>
            <a:ext cx="1818527" cy="369332"/>
          </a:xfrm>
          <a:prstGeom prst="rect">
            <a:avLst/>
          </a:prstGeom>
          <a:noFill/>
        </p:spPr>
        <p:txBody>
          <a:bodyPr wrap="square" rtlCol="0">
            <a:spAutoFit/>
          </a:bodyPr>
          <a:lstStyle/>
          <a:p>
            <a:pPr algn="r"/>
            <a:r>
              <a:rPr lang="en-US" dirty="0">
                <a:solidFill>
                  <a:srgbClr val="FFFF00"/>
                </a:solidFill>
              </a:rPr>
              <a:t>Input</a:t>
            </a:r>
          </a:p>
        </p:txBody>
      </p:sp>
      <p:sp>
        <p:nvSpPr>
          <p:cNvPr id="19" name="TextBox 18">
            <a:extLst>
              <a:ext uri="{FF2B5EF4-FFF2-40B4-BE49-F238E27FC236}">
                <a16:creationId xmlns:a16="http://schemas.microsoft.com/office/drawing/2014/main" id="{FC01643E-EC2E-9C43-9EAC-2C06C2E63311}"/>
              </a:ext>
            </a:extLst>
          </p:cNvPr>
          <p:cNvSpPr txBox="1"/>
          <p:nvPr/>
        </p:nvSpPr>
        <p:spPr>
          <a:xfrm>
            <a:off x="6639673" y="5181601"/>
            <a:ext cx="1818527" cy="369332"/>
          </a:xfrm>
          <a:prstGeom prst="rect">
            <a:avLst/>
          </a:prstGeom>
          <a:noFill/>
        </p:spPr>
        <p:txBody>
          <a:bodyPr wrap="square" rtlCol="0">
            <a:spAutoFit/>
          </a:bodyPr>
          <a:lstStyle/>
          <a:p>
            <a:pPr algn="r"/>
            <a:r>
              <a:rPr lang="en-US" dirty="0">
                <a:solidFill>
                  <a:srgbClr val="FFFF00"/>
                </a:solidFill>
              </a:rPr>
              <a:t>Explanation</a:t>
            </a:r>
          </a:p>
        </p:txBody>
      </p:sp>
      <p:sp>
        <p:nvSpPr>
          <p:cNvPr id="20" name="Rectangle 19">
            <a:extLst>
              <a:ext uri="{FF2B5EF4-FFF2-40B4-BE49-F238E27FC236}">
                <a16:creationId xmlns:a16="http://schemas.microsoft.com/office/drawing/2014/main" id="{5621C219-FC50-3A4F-AAA0-6F45A8F5221D}"/>
              </a:ext>
            </a:extLst>
          </p:cNvPr>
          <p:cNvSpPr/>
          <p:nvPr/>
        </p:nvSpPr>
        <p:spPr>
          <a:xfrm>
            <a:off x="1143000" y="4571999"/>
            <a:ext cx="1295400" cy="1219201"/>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Model</a:t>
            </a:r>
          </a:p>
          <a:p>
            <a:pPr algn="ctr"/>
            <a:r>
              <a:rPr lang="en-US" dirty="0">
                <a:solidFill>
                  <a:srgbClr val="FFFF00"/>
                </a:solidFill>
              </a:rPr>
              <a:t>(usually Black-box)</a:t>
            </a:r>
          </a:p>
        </p:txBody>
      </p:sp>
      <p:cxnSp>
        <p:nvCxnSpPr>
          <p:cNvPr id="21" name="Straight Arrow Connector 20">
            <a:extLst>
              <a:ext uri="{FF2B5EF4-FFF2-40B4-BE49-F238E27FC236}">
                <a16:creationId xmlns:a16="http://schemas.microsoft.com/office/drawing/2014/main" id="{89A2770D-7BEB-BF40-B6C9-DEE6F89F0A7E}"/>
              </a:ext>
            </a:extLst>
          </p:cNvPr>
          <p:cNvCxnSpPr>
            <a:cxnSpLocks/>
          </p:cNvCxnSpPr>
          <p:nvPr/>
        </p:nvCxnSpPr>
        <p:spPr>
          <a:xfrm flipV="1">
            <a:off x="2590800" y="4876799"/>
            <a:ext cx="1143000" cy="1"/>
          </a:xfrm>
          <a:prstGeom prst="straightConnector1">
            <a:avLst/>
          </a:prstGeom>
          <a:ln w="698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34137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0AABA51-8BCA-0742-900E-58D3212DEF3A}"/>
              </a:ext>
            </a:extLst>
          </p:cNvPr>
          <p:cNvSpPr txBox="1"/>
          <p:nvPr/>
        </p:nvSpPr>
        <p:spPr>
          <a:xfrm>
            <a:off x="228600" y="76200"/>
            <a:ext cx="1828800" cy="461665"/>
          </a:xfrm>
          <a:prstGeom prst="rect">
            <a:avLst/>
          </a:prstGeom>
          <a:noFill/>
          <a:ln w="12700">
            <a:solidFill>
              <a:srgbClr val="92D050"/>
            </a:solidFill>
          </a:ln>
        </p:spPr>
        <p:txBody>
          <a:bodyPr wrap="square" rtlCol="0">
            <a:spAutoFit/>
          </a:bodyPr>
          <a:lstStyle/>
          <a:p>
            <a:r>
              <a:rPr lang="en-US" sz="2400" dirty="0">
                <a:solidFill>
                  <a:schemeClr val="bg1"/>
                </a:solidFill>
              </a:rPr>
              <a:t>Introduction</a:t>
            </a:r>
          </a:p>
        </p:txBody>
      </p:sp>
      <p:sp>
        <p:nvSpPr>
          <p:cNvPr id="3" name="TextBox 2">
            <a:extLst>
              <a:ext uri="{FF2B5EF4-FFF2-40B4-BE49-F238E27FC236}">
                <a16:creationId xmlns:a16="http://schemas.microsoft.com/office/drawing/2014/main" id="{342B4842-D5F7-464F-A489-DA6F14B73CBB}"/>
              </a:ext>
            </a:extLst>
          </p:cNvPr>
          <p:cNvSpPr txBox="1"/>
          <p:nvPr/>
        </p:nvSpPr>
        <p:spPr>
          <a:xfrm>
            <a:off x="609600" y="990600"/>
            <a:ext cx="7620000" cy="1938992"/>
          </a:xfrm>
          <a:prstGeom prst="rect">
            <a:avLst/>
          </a:prstGeom>
          <a:noFill/>
        </p:spPr>
        <p:txBody>
          <a:bodyPr wrap="square" rtlCol="0">
            <a:spAutoFit/>
          </a:bodyPr>
          <a:lstStyle/>
          <a:p>
            <a:pPr marL="285750" indent="-285750">
              <a:buFont typeface="Arial" panose="020B0604020202020204" pitchFamily="34" charset="0"/>
              <a:buChar char="•"/>
            </a:pPr>
            <a:r>
              <a:rPr lang="en-US" sz="2000" dirty="0">
                <a:solidFill>
                  <a:srgbClr val="FFFF00"/>
                </a:solidFill>
              </a:rPr>
              <a:t>This offers a paradigm shift for model explainability</a:t>
            </a:r>
          </a:p>
          <a:p>
            <a:pPr marL="285750" indent="-285750">
              <a:buFont typeface="Arial" panose="020B0604020202020204" pitchFamily="34" charset="0"/>
              <a:buChar char="•"/>
            </a:pPr>
            <a:r>
              <a:rPr lang="en-US" sz="2000" dirty="0">
                <a:solidFill>
                  <a:srgbClr val="FFFF00"/>
                </a:solidFill>
              </a:rPr>
              <a:t>Conventional saliency maps highlight input features to which neural network predictions are highly sensitive.</a:t>
            </a:r>
          </a:p>
          <a:p>
            <a:pPr marL="285750" indent="-285750">
              <a:buFont typeface="Arial" panose="020B0604020202020204" pitchFamily="34" charset="0"/>
              <a:buChar char="•"/>
            </a:pPr>
            <a:r>
              <a:rPr lang="en-US" sz="2000" dirty="0">
                <a:solidFill>
                  <a:srgbClr val="FFFF00"/>
                </a:solidFill>
              </a:rPr>
              <a:t>This work takes a different route---it considers parameter space saliency.</a:t>
            </a:r>
          </a:p>
          <a:p>
            <a:pPr marL="285750" indent="-285750">
              <a:buFont typeface="Arial" panose="020B0604020202020204" pitchFamily="34" charset="0"/>
              <a:buChar char="•"/>
            </a:pPr>
            <a:r>
              <a:rPr lang="en-US" sz="2000" dirty="0">
                <a:solidFill>
                  <a:srgbClr val="FFFF00"/>
                </a:solidFill>
              </a:rPr>
              <a:t>Diagnosing the causes of system failures</a:t>
            </a:r>
          </a:p>
        </p:txBody>
      </p:sp>
    </p:spTree>
    <p:extLst>
      <p:ext uri="{BB962C8B-B14F-4D97-AF65-F5344CB8AC3E}">
        <p14:creationId xmlns:p14="http://schemas.microsoft.com/office/powerpoint/2010/main" val="7931427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45FF5A1-0D4F-4547-B403-4B809D81CCEA}"/>
              </a:ext>
            </a:extLst>
          </p:cNvPr>
          <p:cNvSpPr>
            <a:spLocks noGrp="1"/>
          </p:cNvSpPr>
          <p:nvPr>
            <p:ph type="sldNum" sz="quarter" idx="12"/>
          </p:nvPr>
        </p:nvSpPr>
        <p:spPr/>
        <p:txBody>
          <a:bodyPr/>
          <a:lstStyle/>
          <a:p>
            <a:fld id="{E7CE7BE8-E849-0848-BA12-09DFF1A75794}" type="slidenum">
              <a:rPr lang="en-US" smtClean="0"/>
              <a:t>5</a:t>
            </a:fld>
            <a:endParaRPr lang="en-US"/>
          </a:p>
        </p:txBody>
      </p:sp>
      <p:sp>
        <p:nvSpPr>
          <p:cNvPr id="4" name="TextBox 3">
            <a:extLst>
              <a:ext uri="{FF2B5EF4-FFF2-40B4-BE49-F238E27FC236}">
                <a16:creationId xmlns:a16="http://schemas.microsoft.com/office/drawing/2014/main" id="{5834E46F-BC92-1C4A-8E42-283A6A6EDB02}"/>
              </a:ext>
            </a:extLst>
          </p:cNvPr>
          <p:cNvSpPr txBox="1"/>
          <p:nvPr/>
        </p:nvSpPr>
        <p:spPr>
          <a:xfrm>
            <a:off x="228600" y="1170590"/>
            <a:ext cx="8534400" cy="2862322"/>
          </a:xfrm>
          <a:prstGeom prst="rect">
            <a:avLst/>
          </a:prstGeom>
          <a:noFill/>
        </p:spPr>
        <p:txBody>
          <a:bodyPr wrap="square">
            <a:spAutoFit/>
          </a:bodyPr>
          <a:lstStyle/>
          <a:p>
            <a:pPr marL="342900" indent="-342900">
              <a:buFont typeface="Wingdings" pitchFamily="2" charset="2"/>
              <a:buChar char="Ø"/>
            </a:pPr>
            <a:r>
              <a:rPr lang="en-US" sz="2000" dirty="0">
                <a:solidFill>
                  <a:srgbClr val="FFFF00"/>
                </a:solidFill>
              </a:rPr>
              <a:t>Identification and analysis of the network parameters, rather than inputs, which are responsible for erroneous decisions.</a:t>
            </a:r>
          </a:p>
          <a:p>
            <a:pPr marL="342900" indent="-342900">
              <a:buFont typeface="Wingdings" pitchFamily="2" charset="2"/>
              <a:buChar char="Ø"/>
            </a:pPr>
            <a:r>
              <a:rPr lang="en-US" sz="2000" dirty="0">
                <a:solidFill>
                  <a:srgbClr val="FFFF00"/>
                </a:solidFill>
              </a:rPr>
              <a:t>Turning off these parameters  improves misclassification ---for the validation</a:t>
            </a:r>
            <a:r>
              <a:rPr lang="en-US" sz="2000" baseline="30000" dirty="0">
                <a:solidFill>
                  <a:schemeClr val="bg1"/>
                </a:solidFill>
              </a:rPr>
              <a:t>1</a:t>
            </a:r>
            <a:r>
              <a:rPr lang="en-US" sz="2000" dirty="0">
                <a:solidFill>
                  <a:srgbClr val="FFFF00"/>
                </a:solidFill>
              </a:rPr>
              <a:t>. </a:t>
            </a:r>
          </a:p>
          <a:p>
            <a:pPr marL="342900" indent="-342900">
              <a:buFont typeface="Wingdings" pitchFamily="2" charset="2"/>
              <a:buChar char="Ø"/>
            </a:pPr>
            <a:r>
              <a:rPr lang="en-US" sz="2000" dirty="0">
                <a:solidFill>
                  <a:srgbClr val="FFFF00"/>
                </a:solidFill>
              </a:rPr>
              <a:t>fine-tuning a small number of the most salient parameters on a single sample results in error correction on other samples</a:t>
            </a:r>
          </a:p>
          <a:p>
            <a:pPr marL="342900" indent="-342900">
              <a:buFont typeface="Wingdings" pitchFamily="2" charset="2"/>
              <a:buChar char="Ø"/>
            </a:pPr>
            <a:r>
              <a:rPr lang="en-US" sz="2000" dirty="0">
                <a:solidFill>
                  <a:srgbClr val="FFFF00"/>
                </a:solidFill>
              </a:rPr>
              <a:t>samples which cause similar parameters to malfunction are semantically similar.</a:t>
            </a:r>
          </a:p>
          <a:p>
            <a:pPr marL="342900" indent="-342900">
              <a:buFont typeface="Wingdings" pitchFamily="2" charset="2"/>
              <a:buChar char="Ø"/>
            </a:pPr>
            <a:r>
              <a:rPr lang="en-US" sz="2000" dirty="0">
                <a:solidFill>
                  <a:srgbClr val="FFFF00"/>
                </a:solidFill>
              </a:rPr>
              <a:t>Shows an association between an input-space saliency and malfunctioning network components.</a:t>
            </a:r>
          </a:p>
        </p:txBody>
      </p:sp>
      <p:sp>
        <p:nvSpPr>
          <p:cNvPr id="5" name="TextBox 4">
            <a:extLst>
              <a:ext uri="{FF2B5EF4-FFF2-40B4-BE49-F238E27FC236}">
                <a16:creationId xmlns:a16="http://schemas.microsoft.com/office/drawing/2014/main" id="{90011A57-C3D8-E843-B464-BE8BE8A20B74}"/>
              </a:ext>
            </a:extLst>
          </p:cNvPr>
          <p:cNvSpPr txBox="1"/>
          <p:nvPr/>
        </p:nvSpPr>
        <p:spPr>
          <a:xfrm>
            <a:off x="228600" y="76200"/>
            <a:ext cx="1828800" cy="461665"/>
          </a:xfrm>
          <a:prstGeom prst="rect">
            <a:avLst/>
          </a:prstGeom>
          <a:noFill/>
          <a:ln w="12700">
            <a:solidFill>
              <a:srgbClr val="92D050"/>
            </a:solidFill>
          </a:ln>
        </p:spPr>
        <p:txBody>
          <a:bodyPr wrap="square" rtlCol="0">
            <a:spAutoFit/>
          </a:bodyPr>
          <a:lstStyle/>
          <a:p>
            <a:r>
              <a:rPr lang="en-US" sz="2400" dirty="0">
                <a:solidFill>
                  <a:schemeClr val="bg1"/>
                </a:solidFill>
              </a:rPr>
              <a:t>Highlights</a:t>
            </a:r>
          </a:p>
        </p:txBody>
      </p:sp>
      <p:sp>
        <p:nvSpPr>
          <p:cNvPr id="6" name="TextBox 5">
            <a:extLst>
              <a:ext uri="{FF2B5EF4-FFF2-40B4-BE49-F238E27FC236}">
                <a16:creationId xmlns:a16="http://schemas.microsoft.com/office/drawing/2014/main" id="{2FABDBD0-7FC2-A44E-B6B5-04AD82575926}"/>
              </a:ext>
            </a:extLst>
          </p:cNvPr>
          <p:cNvSpPr txBox="1"/>
          <p:nvPr/>
        </p:nvSpPr>
        <p:spPr>
          <a:xfrm>
            <a:off x="381000" y="6123801"/>
            <a:ext cx="5555110" cy="276999"/>
          </a:xfrm>
          <a:prstGeom prst="rect">
            <a:avLst/>
          </a:prstGeom>
          <a:noFill/>
        </p:spPr>
        <p:txBody>
          <a:bodyPr wrap="none" rtlCol="0">
            <a:spAutoFit/>
          </a:bodyPr>
          <a:lstStyle/>
          <a:p>
            <a:r>
              <a:rPr lang="en-US" sz="1200" baseline="30000" dirty="0">
                <a:solidFill>
                  <a:schemeClr val="bg1"/>
                </a:solidFill>
              </a:rPr>
              <a:t>1</a:t>
            </a:r>
            <a:r>
              <a:rPr lang="en-US" sz="1200" dirty="0">
                <a:solidFill>
                  <a:schemeClr val="bg1"/>
                </a:solidFill>
              </a:rPr>
              <a:t>Sameek et al., Evaluating the visualization of what a deep neural network has learned</a:t>
            </a:r>
          </a:p>
        </p:txBody>
      </p:sp>
    </p:spTree>
    <p:extLst>
      <p:ext uri="{BB962C8B-B14F-4D97-AF65-F5344CB8AC3E}">
        <p14:creationId xmlns:p14="http://schemas.microsoft.com/office/powerpoint/2010/main" val="1664202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B66E831-B838-BC4A-9B4F-D8D90A8CC4D4}"/>
              </a:ext>
            </a:extLst>
          </p:cNvPr>
          <p:cNvSpPr>
            <a:spLocks noGrp="1"/>
          </p:cNvSpPr>
          <p:nvPr>
            <p:ph type="sldNum" sz="quarter" idx="12"/>
          </p:nvPr>
        </p:nvSpPr>
        <p:spPr/>
        <p:txBody>
          <a:bodyPr/>
          <a:lstStyle/>
          <a:p>
            <a:fld id="{E7CE7BE8-E849-0848-BA12-09DFF1A75794}" type="slidenum">
              <a:rPr lang="en-US" smtClean="0"/>
              <a:t>6</a:t>
            </a:fld>
            <a:endParaRPr lang="en-US"/>
          </a:p>
        </p:txBody>
      </p:sp>
      <p:sp>
        <p:nvSpPr>
          <p:cNvPr id="4" name="TextBox 3">
            <a:extLst>
              <a:ext uri="{FF2B5EF4-FFF2-40B4-BE49-F238E27FC236}">
                <a16:creationId xmlns:a16="http://schemas.microsoft.com/office/drawing/2014/main" id="{C8D4EBFB-5FFA-F94E-ADC0-1B0671E2EC00}"/>
              </a:ext>
            </a:extLst>
          </p:cNvPr>
          <p:cNvSpPr txBox="1"/>
          <p:nvPr/>
        </p:nvSpPr>
        <p:spPr>
          <a:xfrm>
            <a:off x="0" y="1066800"/>
            <a:ext cx="9067800" cy="1015663"/>
          </a:xfrm>
          <a:prstGeom prst="rect">
            <a:avLst/>
          </a:prstGeom>
          <a:noFill/>
        </p:spPr>
        <p:txBody>
          <a:bodyPr wrap="square">
            <a:spAutoFit/>
          </a:bodyPr>
          <a:lstStyle/>
          <a:p>
            <a:pPr marL="285750" indent="-285750">
              <a:buFont typeface="Arial" panose="020B0604020202020204" pitchFamily="34" charset="0"/>
              <a:buChar char="•"/>
            </a:pPr>
            <a:r>
              <a:rPr lang="en-US" sz="2000" dirty="0">
                <a:solidFill>
                  <a:srgbClr val="FFFF00"/>
                </a:solidFill>
              </a:rPr>
              <a:t>Different network filters are responsible for identifying different image properties</a:t>
            </a:r>
          </a:p>
          <a:p>
            <a:pPr marL="285750" indent="-285750">
              <a:buFont typeface="Arial" panose="020B0604020202020204" pitchFamily="34" charset="0"/>
              <a:buChar char="•"/>
            </a:pPr>
            <a:r>
              <a:rPr lang="en-US" sz="2000" dirty="0">
                <a:solidFill>
                  <a:srgbClr val="FFFF00"/>
                </a:solidFill>
              </a:rPr>
              <a:t>Mistakes can be understood by identifying erroneous filters/network parameters.</a:t>
            </a:r>
          </a:p>
          <a:p>
            <a:pPr marL="285750" indent="-285750">
              <a:buFont typeface="Arial" panose="020B0604020202020204" pitchFamily="34" charset="0"/>
              <a:buChar char="•"/>
            </a:pPr>
            <a:r>
              <a:rPr lang="en-US" sz="2000" dirty="0">
                <a:solidFill>
                  <a:srgbClr val="FFFF00"/>
                </a:solidFill>
              </a:rPr>
              <a:t>Use gradient information of the loss function as a measure of parameter sensitivity.</a:t>
            </a:r>
          </a:p>
        </p:txBody>
      </p:sp>
      <p:sp>
        <p:nvSpPr>
          <p:cNvPr id="5" name="TextBox 4">
            <a:extLst>
              <a:ext uri="{FF2B5EF4-FFF2-40B4-BE49-F238E27FC236}">
                <a16:creationId xmlns:a16="http://schemas.microsoft.com/office/drawing/2014/main" id="{B26EF42D-2D0D-5947-A3FB-FD5894F2D6D0}"/>
              </a:ext>
            </a:extLst>
          </p:cNvPr>
          <p:cNvSpPr txBox="1"/>
          <p:nvPr/>
        </p:nvSpPr>
        <p:spPr>
          <a:xfrm>
            <a:off x="228600" y="76200"/>
            <a:ext cx="1828800" cy="461665"/>
          </a:xfrm>
          <a:prstGeom prst="rect">
            <a:avLst/>
          </a:prstGeom>
          <a:noFill/>
          <a:ln w="12700">
            <a:solidFill>
              <a:srgbClr val="92D050"/>
            </a:solidFill>
          </a:ln>
        </p:spPr>
        <p:txBody>
          <a:bodyPr wrap="square" rtlCol="0">
            <a:spAutoFit/>
          </a:bodyPr>
          <a:lstStyle/>
          <a:p>
            <a:r>
              <a:rPr lang="en-US" sz="2400" dirty="0">
                <a:solidFill>
                  <a:schemeClr val="bg1"/>
                </a:solidFill>
              </a:rPr>
              <a:t>Key Idea(s)</a:t>
            </a:r>
          </a:p>
        </p:txBody>
      </p:sp>
    </p:spTree>
    <p:extLst>
      <p:ext uri="{BB962C8B-B14F-4D97-AF65-F5344CB8AC3E}">
        <p14:creationId xmlns:p14="http://schemas.microsoft.com/office/powerpoint/2010/main" val="31866734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445A21-A29D-C44D-B817-EDF3264761F0}"/>
              </a:ext>
            </a:extLst>
          </p:cNvPr>
          <p:cNvSpPr>
            <a:spLocks noGrp="1"/>
          </p:cNvSpPr>
          <p:nvPr>
            <p:ph type="sldNum" sz="quarter" idx="12"/>
          </p:nvPr>
        </p:nvSpPr>
        <p:spPr/>
        <p:txBody>
          <a:bodyPr/>
          <a:lstStyle/>
          <a:p>
            <a:fld id="{E7CE7BE8-E849-0848-BA12-09DFF1A75794}" type="slidenum">
              <a:rPr lang="en-US" smtClean="0">
                <a:solidFill>
                  <a:srgbClr val="FFFF00"/>
                </a:solidFill>
              </a:rPr>
              <a:t>7</a:t>
            </a:fld>
            <a:endParaRPr lang="en-US">
              <a:solidFill>
                <a:srgbClr val="FFFF00"/>
              </a:solidFill>
            </a:endParaRPr>
          </a:p>
        </p:txBody>
      </p:sp>
      <p:pic>
        <p:nvPicPr>
          <p:cNvPr id="4" name="Picture 3">
            <a:extLst>
              <a:ext uri="{FF2B5EF4-FFF2-40B4-BE49-F238E27FC236}">
                <a16:creationId xmlns:a16="http://schemas.microsoft.com/office/drawing/2014/main" id="{20EA1B0F-6B72-7F48-BC58-887CBE7E7DED}"/>
              </a:ext>
            </a:extLst>
          </p:cNvPr>
          <p:cNvPicPr>
            <a:picLocks noChangeAspect="1"/>
          </p:cNvPicPr>
          <p:nvPr/>
        </p:nvPicPr>
        <p:blipFill>
          <a:blip r:embed="rId3"/>
          <a:stretch>
            <a:fillRect/>
          </a:stretch>
        </p:blipFill>
        <p:spPr>
          <a:xfrm>
            <a:off x="1295400" y="2895600"/>
            <a:ext cx="6958914" cy="692150"/>
          </a:xfrm>
          <a:prstGeom prst="rect">
            <a:avLst/>
          </a:prstGeom>
        </p:spPr>
      </p:pic>
      <p:pic>
        <p:nvPicPr>
          <p:cNvPr id="5" name="Picture 4">
            <a:extLst>
              <a:ext uri="{FF2B5EF4-FFF2-40B4-BE49-F238E27FC236}">
                <a16:creationId xmlns:a16="http://schemas.microsoft.com/office/drawing/2014/main" id="{4809509A-D53D-6D44-A203-660F0000AB3D}"/>
              </a:ext>
            </a:extLst>
          </p:cNvPr>
          <p:cNvPicPr>
            <a:picLocks noChangeAspect="1"/>
          </p:cNvPicPr>
          <p:nvPr/>
        </p:nvPicPr>
        <p:blipFill>
          <a:blip r:embed="rId4"/>
          <a:stretch>
            <a:fillRect/>
          </a:stretch>
        </p:blipFill>
        <p:spPr>
          <a:xfrm>
            <a:off x="1524000" y="1219200"/>
            <a:ext cx="266700" cy="215900"/>
          </a:xfrm>
          <a:prstGeom prst="rect">
            <a:avLst/>
          </a:prstGeom>
        </p:spPr>
      </p:pic>
      <p:sp>
        <p:nvSpPr>
          <p:cNvPr id="6" name="TextBox 5">
            <a:extLst>
              <a:ext uri="{FF2B5EF4-FFF2-40B4-BE49-F238E27FC236}">
                <a16:creationId xmlns:a16="http://schemas.microsoft.com/office/drawing/2014/main" id="{D5FFEC0B-A3D0-B84B-ABEA-7FA1E48E1A4B}"/>
              </a:ext>
            </a:extLst>
          </p:cNvPr>
          <p:cNvSpPr txBox="1"/>
          <p:nvPr/>
        </p:nvSpPr>
        <p:spPr>
          <a:xfrm>
            <a:off x="2057400" y="1154668"/>
            <a:ext cx="3958904" cy="369332"/>
          </a:xfrm>
          <a:prstGeom prst="rect">
            <a:avLst/>
          </a:prstGeom>
          <a:noFill/>
        </p:spPr>
        <p:txBody>
          <a:bodyPr wrap="none" rtlCol="0">
            <a:spAutoFit/>
          </a:bodyPr>
          <a:lstStyle/>
          <a:p>
            <a:r>
              <a:rPr lang="en-US" dirty="0">
                <a:solidFill>
                  <a:srgbClr val="FFFF00"/>
                </a:solidFill>
              </a:rPr>
              <a:t>A sample from validation or hold out set</a:t>
            </a:r>
          </a:p>
        </p:txBody>
      </p:sp>
      <p:pic>
        <p:nvPicPr>
          <p:cNvPr id="7" name="Picture 6">
            <a:extLst>
              <a:ext uri="{FF2B5EF4-FFF2-40B4-BE49-F238E27FC236}">
                <a16:creationId xmlns:a16="http://schemas.microsoft.com/office/drawing/2014/main" id="{CFD1306C-021A-6D4F-9B3E-A11345BE36C2}"/>
              </a:ext>
            </a:extLst>
          </p:cNvPr>
          <p:cNvPicPr>
            <a:picLocks noChangeAspect="1"/>
          </p:cNvPicPr>
          <p:nvPr/>
        </p:nvPicPr>
        <p:blipFill>
          <a:blip r:embed="rId5"/>
          <a:stretch>
            <a:fillRect/>
          </a:stretch>
        </p:blipFill>
        <p:spPr>
          <a:xfrm>
            <a:off x="1524000" y="1828800"/>
            <a:ext cx="215900" cy="304800"/>
          </a:xfrm>
          <a:prstGeom prst="rect">
            <a:avLst/>
          </a:prstGeom>
        </p:spPr>
      </p:pic>
      <p:sp>
        <p:nvSpPr>
          <p:cNvPr id="8" name="TextBox 7">
            <a:extLst>
              <a:ext uri="{FF2B5EF4-FFF2-40B4-BE49-F238E27FC236}">
                <a16:creationId xmlns:a16="http://schemas.microsoft.com/office/drawing/2014/main" id="{D78083F6-B94F-444B-97CF-6CBD1A10BD0A}"/>
              </a:ext>
            </a:extLst>
          </p:cNvPr>
          <p:cNvSpPr txBox="1"/>
          <p:nvPr/>
        </p:nvSpPr>
        <p:spPr>
          <a:xfrm>
            <a:off x="2060896" y="1752600"/>
            <a:ext cx="2069990" cy="369332"/>
          </a:xfrm>
          <a:prstGeom prst="rect">
            <a:avLst/>
          </a:prstGeom>
          <a:noFill/>
        </p:spPr>
        <p:txBody>
          <a:bodyPr wrap="none" rtlCol="0">
            <a:spAutoFit/>
          </a:bodyPr>
          <a:lstStyle/>
          <a:p>
            <a:r>
              <a:rPr lang="en-US" dirty="0">
                <a:solidFill>
                  <a:srgbClr val="FFFF00"/>
                </a:solidFill>
              </a:rPr>
              <a:t>Corresponding label</a:t>
            </a:r>
          </a:p>
        </p:txBody>
      </p:sp>
      <p:sp>
        <p:nvSpPr>
          <p:cNvPr id="10" name="TextBox 9">
            <a:extLst>
              <a:ext uri="{FF2B5EF4-FFF2-40B4-BE49-F238E27FC236}">
                <a16:creationId xmlns:a16="http://schemas.microsoft.com/office/drawing/2014/main" id="{CA8FACB9-8D49-9149-9B97-F01882A13A86}"/>
              </a:ext>
            </a:extLst>
          </p:cNvPr>
          <p:cNvSpPr txBox="1"/>
          <p:nvPr/>
        </p:nvSpPr>
        <p:spPr>
          <a:xfrm>
            <a:off x="762000" y="4182070"/>
            <a:ext cx="7867650" cy="646331"/>
          </a:xfrm>
          <a:prstGeom prst="rect">
            <a:avLst/>
          </a:prstGeom>
          <a:noFill/>
        </p:spPr>
        <p:txBody>
          <a:bodyPr wrap="square">
            <a:spAutoFit/>
          </a:bodyPr>
          <a:lstStyle/>
          <a:p>
            <a:r>
              <a:rPr lang="en-US" dirty="0">
                <a:solidFill>
                  <a:srgbClr val="FFFF00"/>
                </a:solidFill>
              </a:rPr>
              <a:t>a larger gradient norm at the point                indicates a greater inefficiency in the network’s classification</a:t>
            </a:r>
          </a:p>
        </p:txBody>
      </p:sp>
      <p:pic>
        <p:nvPicPr>
          <p:cNvPr id="11" name="Picture 10">
            <a:extLst>
              <a:ext uri="{FF2B5EF4-FFF2-40B4-BE49-F238E27FC236}">
                <a16:creationId xmlns:a16="http://schemas.microsoft.com/office/drawing/2014/main" id="{68E94574-28B8-2544-8F2C-B1A117F5972A}"/>
              </a:ext>
            </a:extLst>
          </p:cNvPr>
          <p:cNvPicPr>
            <a:picLocks noChangeAspect="1"/>
          </p:cNvPicPr>
          <p:nvPr/>
        </p:nvPicPr>
        <p:blipFill>
          <a:blip r:embed="rId6"/>
          <a:stretch>
            <a:fillRect/>
          </a:stretch>
        </p:blipFill>
        <p:spPr>
          <a:xfrm>
            <a:off x="4114800" y="4166870"/>
            <a:ext cx="711200" cy="328930"/>
          </a:xfrm>
          <a:prstGeom prst="rect">
            <a:avLst/>
          </a:prstGeom>
        </p:spPr>
      </p:pic>
      <p:sp>
        <p:nvSpPr>
          <p:cNvPr id="12" name="TextBox 11">
            <a:extLst>
              <a:ext uri="{FF2B5EF4-FFF2-40B4-BE49-F238E27FC236}">
                <a16:creationId xmlns:a16="http://schemas.microsoft.com/office/drawing/2014/main" id="{9ADAE2C5-0FDC-1545-9434-BE5B049B3044}"/>
              </a:ext>
            </a:extLst>
          </p:cNvPr>
          <p:cNvSpPr txBox="1"/>
          <p:nvPr/>
        </p:nvSpPr>
        <p:spPr>
          <a:xfrm>
            <a:off x="127000" y="60652"/>
            <a:ext cx="3454400" cy="461665"/>
          </a:xfrm>
          <a:prstGeom prst="rect">
            <a:avLst/>
          </a:prstGeom>
          <a:noFill/>
          <a:ln w="12700">
            <a:solidFill>
              <a:srgbClr val="92D050"/>
            </a:solidFill>
          </a:ln>
        </p:spPr>
        <p:txBody>
          <a:bodyPr wrap="square" rtlCol="0">
            <a:spAutoFit/>
          </a:bodyPr>
          <a:lstStyle/>
          <a:p>
            <a:r>
              <a:rPr lang="en-US" sz="2400" dirty="0">
                <a:solidFill>
                  <a:schemeClr val="bg1"/>
                </a:solidFill>
              </a:rPr>
              <a:t>Parameter saliency profile</a:t>
            </a:r>
          </a:p>
        </p:txBody>
      </p:sp>
      <p:sp>
        <p:nvSpPr>
          <p:cNvPr id="14" name="TextBox 13">
            <a:extLst>
              <a:ext uri="{FF2B5EF4-FFF2-40B4-BE49-F238E27FC236}">
                <a16:creationId xmlns:a16="http://schemas.microsoft.com/office/drawing/2014/main" id="{904DECF6-F119-DA43-B2CE-E70C3022F234}"/>
              </a:ext>
            </a:extLst>
          </p:cNvPr>
          <p:cNvSpPr txBox="1"/>
          <p:nvPr/>
        </p:nvSpPr>
        <p:spPr>
          <a:xfrm>
            <a:off x="381000" y="697468"/>
            <a:ext cx="8382000" cy="369332"/>
          </a:xfrm>
          <a:prstGeom prst="rect">
            <a:avLst/>
          </a:prstGeom>
          <a:noFill/>
        </p:spPr>
        <p:txBody>
          <a:bodyPr wrap="square">
            <a:spAutoFit/>
          </a:bodyPr>
          <a:lstStyle/>
          <a:p>
            <a:r>
              <a:rPr lang="en-US" dirty="0">
                <a:solidFill>
                  <a:srgbClr val="FFFF00"/>
                </a:solidFill>
              </a:rPr>
              <a:t>the gradients on training data for a model trained to convergence are near zero</a:t>
            </a:r>
          </a:p>
        </p:txBody>
      </p:sp>
    </p:spTree>
    <p:extLst>
      <p:ext uri="{BB962C8B-B14F-4D97-AF65-F5344CB8AC3E}">
        <p14:creationId xmlns:p14="http://schemas.microsoft.com/office/powerpoint/2010/main" val="23504065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A258532-4110-574C-9E97-1E698CD1CF04}"/>
              </a:ext>
            </a:extLst>
          </p:cNvPr>
          <p:cNvSpPr>
            <a:spLocks noGrp="1"/>
          </p:cNvSpPr>
          <p:nvPr>
            <p:ph type="sldNum" sz="quarter" idx="12"/>
          </p:nvPr>
        </p:nvSpPr>
        <p:spPr/>
        <p:txBody>
          <a:bodyPr/>
          <a:lstStyle/>
          <a:p>
            <a:fld id="{E7CE7BE8-E849-0848-BA12-09DFF1A75794}" type="slidenum">
              <a:rPr lang="en-US" smtClean="0"/>
              <a:t>8</a:t>
            </a:fld>
            <a:endParaRPr lang="en-US"/>
          </a:p>
        </p:txBody>
      </p:sp>
      <p:sp>
        <p:nvSpPr>
          <p:cNvPr id="4" name="TextBox 3">
            <a:extLst>
              <a:ext uri="{FF2B5EF4-FFF2-40B4-BE49-F238E27FC236}">
                <a16:creationId xmlns:a16="http://schemas.microsoft.com/office/drawing/2014/main" id="{1E1DD600-AEA9-2C47-B5CB-8D9EF4F3BD5A}"/>
              </a:ext>
            </a:extLst>
          </p:cNvPr>
          <p:cNvSpPr txBox="1"/>
          <p:nvPr/>
        </p:nvSpPr>
        <p:spPr>
          <a:xfrm>
            <a:off x="228600" y="1371600"/>
            <a:ext cx="8839200" cy="646331"/>
          </a:xfrm>
          <a:prstGeom prst="rect">
            <a:avLst/>
          </a:prstGeom>
          <a:noFill/>
        </p:spPr>
        <p:txBody>
          <a:bodyPr wrap="square">
            <a:spAutoFit/>
          </a:bodyPr>
          <a:lstStyle/>
          <a:p>
            <a:r>
              <a:rPr lang="en-US" dirty="0">
                <a:solidFill>
                  <a:srgbClr val="FFFF00"/>
                </a:solidFill>
              </a:rPr>
              <a:t>Trick: </a:t>
            </a:r>
          </a:p>
          <a:p>
            <a:r>
              <a:rPr lang="en-US" dirty="0">
                <a:solidFill>
                  <a:srgbClr val="FFFF00"/>
                </a:solidFill>
              </a:rPr>
              <a:t>average the gradient magnitudes of parameters corresponding to each convolutional filter</a:t>
            </a:r>
          </a:p>
        </p:txBody>
      </p:sp>
      <p:sp>
        <p:nvSpPr>
          <p:cNvPr id="7" name="TextBox 6">
            <a:extLst>
              <a:ext uri="{FF2B5EF4-FFF2-40B4-BE49-F238E27FC236}">
                <a16:creationId xmlns:a16="http://schemas.microsoft.com/office/drawing/2014/main" id="{112FB3B2-DD74-DB42-807C-ECF55DA6CC2C}"/>
              </a:ext>
            </a:extLst>
          </p:cNvPr>
          <p:cNvSpPr txBox="1"/>
          <p:nvPr/>
        </p:nvSpPr>
        <p:spPr>
          <a:xfrm>
            <a:off x="127000" y="60652"/>
            <a:ext cx="6121400" cy="461665"/>
          </a:xfrm>
          <a:prstGeom prst="rect">
            <a:avLst/>
          </a:prstGeom>
          <a:noFill/>
          <a:ln w="12700">
            <a:solidFill>
              <a:srgbClr val="92D050"/>
            </a:solidFill>
          </a:ln>
        </p:spPr>
        <p:txBody>
          <a:bodyPr wrap="square" rtlCol="0">
            <a:spAutoFit/>
          </a:bodyPr>
          <a:lstStyle/>
          <a:p>
            <a:r>
              <a:rPr lang="en-US" sz="2400" dirty="0">
                <a:solidFill>
                  <a:schemeClr val="bg1"/>
                </a:solidFill>
              </a:rPr>
              <a:t>Identify filter(s) where the loss is most sensitive</a:t>
            </a:r>
          </a:p>
        </p:txBody>
      </p:sp>
      <p:pic>
        <p:nvPicPr>
          <p:cNvPr id="8" name="Picture 7">
            <a:extLst>
              <a:ext uri="{FF2B5EF4-FFF2-40B4-BE49-F238E27FC236}">
                <a16:creationId xmlns:a16="http://schemas.microsoft.com/office/drawing/2014/main" id="{60688135-5C28-4041-A39A-F52A67D67750}"/>
              </a:ext>
            </a:extLst>
          </p:cNvPr>
          <p:cNvPicPr>
            <a:picLocks noChangeAspect="1"/>
          </p:cNvPicPr>
          <p:nvPr/>
        </p:nvPicPr>
        <p:blipFill>
          <a:blip r:embed="rId2"/>
          <a:stretch>
            <a:fillRect/>
          </a:stretch>
        </p:blipFill>
        <p:spPr>
          <a:xfrm>
            <a:off x="1809750" y="2825750"/>
            <a:ext cx="5524500" cy="1206500"/>
          </a:xfrm>
          <a:prstGeom prst="rect">
            <a:avLst/>
          </a:prstGeom>
        </p:spPr>
      </p:pic>
    </p:spTree>
    <p:extLst>
      <p:ext uri="{BB962C8B-B14F-4D97-AF65-F5344CB8AC3E}">
        <p14:creationId xmlns:p14="http://schemas.microsoft.com/office/powerpoint/2010/main" val="17664260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3D589CE-0BD8-9342-BEA7-28517F99FF5C}"/>
              </a:ext>
            </a:extLst>
          </p:cNvPr>
          <p:cNvSpPr>
            <a:spLocks noGrp="1"/>
          </p:cNvSpPr>
          <p:nvPr>
            <p:ph type="sldNum" sz="quarter" idx="12"/>
          </p:nvPr>
        </p:nvSpPr>
        <p:spPr/>
        <p:txBody>
          <a:bodyPr/>
          <a:lstStyle/>
          <a:p>
            <a:fld id="{E7CE7BE8-E849-0848-BA12-09DFF1A75794}" type="slidenum">
              <a:rPr lang="en-US" smtClean="0"/>
              <a:t>9</a:t>
            </a:fld>
            <a:endParaRPr lang="en-US"/>
          </a:p>
        </p:txBody>
      </p:sp>
      <p:pic>
        <p:nvPicPr>
          <p:cNvPr id="4" name="Picture 3" descr="A picture containing chart&#10;&#10;Description automatically generated">
            <a:extLst>
              <a:ext uri="{FF2B5EF4-FFF2-40B4-BE49-F238E27FC236}">
                <a16:creationId xmlns:a16="http://schemas.microsoft.com/office/drawing/2014/main" id="{57254FA9-78D3-6745-AB60-506A798EAB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4350" y="1905000"/>
            <a:ext cx="8115300" cy="2426126"/>
          </a:xfrm>
          <a:prstGeom prst="rect">
            <a:avLst/>
          </a:prstGeom>
        </p:spPr>
      </p:pic>
      <p:sp>
        <p:nvSpPr>
          <p:cNvPr id="5" name="TextBox 4">
            <a:extLst>
              <a:ext uri="{FF2B5EF4-FFF2-40B4-BE49-F238E27FC236}">
                <a16:creationId xmlns:a16="http://schemas.microsoft.com/office/drawing/2014/main" id="{38C37D47-4166-FE45-8EDF-B586082B066F}"/>
              </a:ext>
            </a:extLst>
          </p:cNvPr>
          <p:cNvSpPr txBox="1"/>
          <p:nvPr/>
        </p:nvSpPr>
        <p:spPr>
          <a:xfrm>
            <a:off x="228600" y="4953000"/>
            <a:ext cx="8725722" cy="646331"/>
          </a:xfrm>
          <a:prstGeom prst="rect">
            <a:avLst/>
          </a:prstGeom>
          <a:noFill/>
        </p:spPr>
        <p:txBody>
          <a:bodyPr wrap="none" rtlCol="0">
            <a:spAutoFit/>
          </a:bodyPr>
          <a:lstStyle/>
          <a:p>
            <a:r>
              <a:rPr lang="en-US" dirty="0">
                <a:solidFill>
                  <a:srgbClr val="FFFF00"/>
                </a:solidFill>
              </a:rPr>
              <a:t>Fig:1 ResNet-50 filter-wise saliency profile (without standardization) averaged over samples</a:t>
            </a:r>
          </a:p>
          <a:p>
            <a:r>
              <a:rPr lang="en-US" dirty="0">
                <a:solidFill>
                  <a:srgbClr val="FFFF00"/>
                </a:solidFill>
              </a:rPr>
              <a:t> in ImageNet validation set.</a:t>
            </a:r>
          </a:p>
        </p:txBody>
      </p:sp>
      <p:sp>
        <p:nvSpPr>
          <p:cNvPr id="6" name="TextBox 5">
            <a:extLst>
              <a:ext uri="{FF2B5EF4-FFF2-40B4-BE49-F238E27FC236}">
                <a16:creationId xmlns:a16="http://schemas.microsoft.com/office/drawing/2014/main" id="{D2BA6367-D49B-C242-9640-56EF203F540D}"/>
              </a:ext>
            </a:extLst>
          </p:cNvPr>
          <p:cNvSpPr txBox="1"/>
          <p:nvPr/>
        </p:nvSpPr>
        <p:spPr>
          <a:xfrm>
            <a:off x="127000" y="60652"/>
            <a:ext cx="3149600" cy="461665"/>
          </a:xfrm>
          <a:prstGeom prst="rect">
            <a:avLst/>
          </a:prstGeom>
          <a:noFill/>
          <a:ln w="12700">
            <a:solidFill>
              <a:srgbClr val="92D050"/>
            </a:solidFill>
          </a:ln>
        </p:spPr>
        <p:txBody>
          <a:bodyPr wrap="square" rtlCol="0">
            <a:spAutoFit/>
          </a:bodyPr>
          <a:lstStyle/>
          <a:p>
            <a:r>
              <a:rPr lang="en-US" sz="2400" dirty="0">
                <a:solidFill>
                  <a:schemeClr val="bg1"/>
                </a:solidFill>
              </a:rPr>
              <a:t>Average saliency profile</a:t>
            </a:r>
          </a:p>
        </p:txBody>
      </p:sp>
    </p:spTree>
    <p:extLst>
      <p:ext uri="{BB962C8B-B14F-4D97-AF65-F5344CB8AC3E}">
        <p14:creationId xmlns:p14="http://schemas.microsoft.com/office/powerpoint/2010/main" val="68588653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9049</TotalTime>
  <Words>1546</Words>
  <Application>Microsoft Macintosh PowerPoint</Application>
  <PresentationFormat>On-screen Show (4:3)</PresentationFormat>
  <Paragraphs>155</Paragraphs>
  <Slides>22</Slides>
  <Notes>17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22</vt:i4>
      </vt:variant>
    </vt:vector>
  </HeadingPairs>
  <TitlesOfParts>
    <vt:vector size="27" baseType="lpstr">
      <vt:lpstr>Arial</vt:lpstr>
      <vt:lpstr>Calibri</vt:lpstr>
      <vt:lpstr>Roboto</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 Contact: mrahman21@gsu.edu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Mahfuzur Rahman</dc:creator>
  <cp:lastModifiedBy>Md. Mahfuzur Rahman</cp:lastModifiedBy>
  <cp:revision>79</cp:revision>
  <cp:lastPrinted>2021-12-12T21:17:05Z</cp:lastPrinted>
  <dcterms:created xsi:type="dcterms:W3CDTF">2021-12-10T21:33:01Z</dcterms:created>
  <dcterms:modified xsi:type="dcterms:W3CDTF">2023-03-24T17:04:33Z</dcterms:modified>
</cp:coreProperties>
</file>